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31"/>
  </p:notesMasterIdLst>
  <p:sldIdLst>
    <p:sldId id="256" r:id="rId2"/>
    <p:sldId id="257" r:id="rId3"/>
    <p:sldId id="258" r:id="rId4"/>
    <p:sldId id="259" r:id="rId5"/>
    <p:sldId id="264" r:id="rId6"/>
    <p:sldId id="293" r:id="rId7"/>
    <p:sldId id="296" r:id="rId8"/>
    <p:sldId id="260" r:id="rId9"/>
    <p:sldId id="263" r:id="rId10"/>
    <p:sldId id="266" r:id="rId11"/>
    <p:sldId id="265" r:id="rId12"/>
    <p:sldId id="297" r:id="rId13"/>
    <p:sldId id="267" r:id="rId14"/>
    <p:sldId id="268" r:id="rId15"/>
    <p:sldId id="269" r:id="rId16"/>
    <p:sldId id="278" r:id="rId17"/>
    <p:sldId id="279" r:id="rId18"/>
    <p:sldId id="292" r:id="rId19"/>
    <p:sldId id="283" r:id="rId20"/>
    <p:sldId id="284" r:id="rId21"/>
    <p:sldId id="285" r:id="rId22"/>
    <p:sldId id="286" r:id="rId23"/>
    <p:sldId id="287" r:id="rId24"/>
    <p:sldId id="288" r:id="rId25"/>
    <p:sldId id="295" r:id="rId26"/>
    <p:sldId id="294" r:id="rId27"/>
    <p:sldId id="289" r:id="rId28"/>
    <p:sldId id="290" r:id="rId29"/>
    <p:sldId id="291" r:id="rId30"/>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9" d="100"/>
          <a:sy n="49" d="100"/>
        </p:scale>
        <p:origin x="1426"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2AA780-F7BB-4CE0-9B60-65517C81BCE3}" type="datetimeFigureOut">
              <a:rPr lang="ru-RU" smtClean="0"/>
              <a:t>22.03.2023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2EF73D-D29E-4336-AAE0-8F05443F28F0}" type="slidenum">
              <a:rPr lang="ru-RU" smtClean="0"/>
              <a:t>‹#›</a:t>
            </a:fld>
            <a:endParaRPr lang="ru-RU"/>
          </a:p>
        </p:txBody>
      </p:sp>
    </p:spTree>
    <p:extLst>
      <p:ext uri="{BB962C8B-B14F-4D97-AF65-F5344CB8AC3E}">
        <p14:creationId xmlns:p14="http://schemas.microsoft.com/office/powerpoint/2010/main" val="2315026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E2EF73D-D29E-4336-AAE0-8F05443F28F0}" type="slidenum">
              <a:rPr lang="ru-RU" smtClean="0"/>
              <a:t>2</a:t>
            </a:fld>
            <a:endParaRPr lang="ru-RU"/>
          </a:p>
        </p:txBody>
      </p:sp>
    </p:spTree>
    <p:extLst>
      <p:ext uri="{BB962C8B-B14F-4D97-AF65-F5344CB8AC3E}">
        <p14:creationId xmlns:p14="http://schemas.microsoft.com/office/powerpoint/2010/main" val="1236357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E2EF73D-D29E-4336-AAE0-8F05443F28F0}" type="slidenum">
              <a:rPr lang="ru-RU" smtClean="0"/>
              <a:t>25</a:t>
            </a:fld>
            <a:endParaRPr lang="ru-RU"/>
          </a:p>
        </p:txBody>
      </p:sp>
    </p:spTree>
    <p:extLst>
      <p:ext uri="{BB962C8B-B14F-4D97-AF65-F5344CB8AC3E}">
        <p14:creationId xmlns:p14="http://schemas.microsoft.com/office/powerpoint/2010/main" val="3855480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ru-RU"/>
              <a:t>Образец заголовка</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7325773" y="6117336"/>
            <a:ext cx="857473" cy="365125"/>
          </a:xfrm>
        </p:spPr>
        <p:txBody>
          <a:bodyPr/>
          <a:lstStyle/>
          <a:p>
            <a:fld id="{7EAF463A-BC7C-46EE-9F1E-7F377CCA4891}" type="datetimeFigureOut">
              <a:rPr lang="en-US" smtClean="0"/>
              <a:pPr/>
              <a:t>3/22/2023</a:t>
            </a:fld>
            <a:endParaRPr lang="en-US"/>
          </a:p>
        </p:txBody>
      </p:sp>
      <p:sp>
        <p:nvSpPr>
          <p:cNvPr id="5" name="Footer Placeholder 4"/>
          <p:cNvSpPr>
            <a:spLocks noGrp="1"/>
          </p:cNvSpPr>
          <p:nvPr>
            <p:ph type="ftr" sz="quarter" idx="11"/>
          </p:nvPr>
        </p:nvSpPr>
        <p:spPr>
          <a:xfrm>
            <a:off x="3623733" y="6117336"/>
            <a:ext cx="3609438" cy="365125"/>
          </a:xfrm>
        </p:spPr>
        <p:txBody>
          <a:bodyPr/>
          <a:lstStyle/>
          <a:p>
            <a:endParaRPr lang="en-US"/>
          </a:p>
        </p:txBody>
      </p:sp>
      <p:sp>
        <p:nvSpPr>
          <p:cNvPr id="6" name="Slide Number Placeholder 5"/>
          <p:cNvSpPr>
            <a:spLocks noGrp="1"/>
          </p:cNvSpPr>
          <p:nvPr>
            <p:ph type="sldNum" sz="quarter" idx="12"/>
          </p:nvPr>
        </p:nvSpPr>
        <p:spPr>
          <a:xfrm>
            <a:off x="8275320" y="6117336"/>
            <a:ext cx="411480" cy="365125"/>
          </a:xfrm>
        </p:spPr>
        <p:txBody>
          <a:bodyPr/>
          <a:lstStyle/>
          <a:p>
            <a:fld id="{A483448D-3A78-4528-A469-B745A65DA480}" type="slidenum">
              <a:rPr lang="en-US" smtClean="0"/>
              <a:pPr/>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3366109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7EAF463A-BC7C-46EE-9F1E-7F377CCA4891}" type="datetimeFigureOut">
              <a:rPr lang="en-US" smtClean="0"/>
              <a:pPr/>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3125308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EAF463A-BC7C-46EE-9F1E-7F377CCA4891}" type="datetimeFigureOut">
              <a:rPr lang="en-US" smtClean="0"/>
              <a:pPr/>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3063568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EAF463A-BC7C-46EE-9F1E-7F377CCA4891}" type="datetimeFigureOut">
              <a:rPr lang="en-US" smtClean="0"/>
              <a:pPr/>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14583742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EAF463A-BC7C-46EE-9F1E-7F377CCA4891}" type="datetimeFigureOut">
              <a:rPr lang="en-US" smtClean="0"/>
              <a:pPr/>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3225004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EAF463A-BC7C-46EE-9F1E-7F377CCA4891}" type="datetimeFigureOut">
              <a:rPr lang="en-US" smtClean="0"/>
              <a:pPr/>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505536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EAF463A-BC7C-46EE-9F1E-7F377CCA4891}" type="datetimeFigureOut">
              <a:rPr lang="en-US" smtClean="0"/>
              <a:pPr/>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1503065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EAF463A-BC7C-46EE-9F1E-7F377CCA4891}" type="datetimeFigureOut">
              <a:rPr lang="en-US" smtClean="0"/>
              <a:pPr/>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19693143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EAF463A-BC7C-46EE-9F1E-7F377CCA4891}" type="datetimeFigureOut">
              <a:rPr lang="en-US" smtClean="0"/>
              <a:pPr/>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2972614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ru-RU"/>
              <a:t>Образец заголовка</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7344329" y="6108173"/>
            <a:ext cx="857473" cy="365125"/>
          </a:xfrm>
        </p:spPr>
        <p:txBody>
          <a:bodyPr/>
          <a:lstStyle/>
          <a:p>
            <a:fld id="{7EAF463A-BC7C-46EE-9F1E-7F377CCA4891}" type="datetimeFigureOut">
              <a:rPr lang="en-US" smtClean="0"/>
              <a:pPr/>
              <a:t>3/22/2023</a:t>
            </a:fld>
            <a:endParaRPr lang="en-US"/>
          </a:p>
        </p:txBody>
      </p:sp>
      <p:sp>
        <p:nvSpPr>
          <p:cNvPr id="5" name="Footer Placeholder 4"/>
          <p:cNvSpPr>
            <a:spLocks noGrp="1"/>
          </p:cNvSpPr>
          <p:nvPr>
            <p:ph type="ftr" sz="quarter" idx="11"/>
          </p:nvPr>
        </p:nvSpPr>
        <p:spPr>
          <a:xfrm>
            <a:off x="1972647" y="6108173"/>
            <a:ext cx="5314517" cy="365125"/>
          </a:xfrm>
        </p:spPr>
        <p:txBody>
          <a:bodyPr/>
          <a:lstStyle/>
          <a:p>
            <a:endParaRPr lang="en-US"/>
          </a:p>
        </p:txBody>
      </p:sp>
      <p:sp>
        <p:nvSpPr>
          <p:cNvPr id="6" name="Slide Number Placeholder 5"/>
          <p:cNvSpPr>
            <a:spLocks noGrp="1"/>
          </p:cNvSpPr>
          <p:nvPr>
            <p:ph type="sldNum" sz="quarter" idx="12"/>
          </p:nvPr>
        </p:nvSpPr>
        <p:spPr>
          <a:xfrm>
            <a:off x="8258967" y="6108173"/>
            <a:ext cx="427833" cy="365125"/>
          </a:xfrm>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3947754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EAF463A-BC7C-46EE-9F1E-7F377CCA4891}" type="datetimeFigureOut">
              <a:rPr lang="en-US" smtClean="0"/>
              <a:pPr/>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273317" y="6116070"/>
            <a:ext cx="413483" cy="365125"/>
          </a:xfrm>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4180402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7EAF463A-BC7C-46EE-9F1E-7F377CCA4891}" type="datetimeFigureOut">
              <a:rPr lang="en-US" smtClean="0"/>
              <a:pPr/>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74327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7EAF463A-BC7C-46EE-9F1E-7F377CCA4891}" type="datetimeFigureOut">
              <a:rPr lang="en-US" smtClean="0"/>
              <a:pPr/>
              <a:t>3/22/2023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2768285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7EAF463A-BC7C-46EE-9F1E-7F377CCA4891}" type="datetimeFigureOut">
              <a:rPr lang="en-US" smtClean="0"/>
              <a:pPr/>
              <a:t>3/22/2023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2571226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3/22/2023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1253937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ru-RU"/>
              <a:t>Образец заголовка</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7EAF463A-BC7C-46EE-9F1E-7F377CCA4891}" type="datetimeFigureOut">
              <a:rPr lang="en-US" smtClean="0"/>
              <a:pPr/>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1720814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ru-RU"/>
              <a:t>Образец заголовка</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7EAF463A-BC7C-46EE-9F1E-7F377CCA4891}" type="datetimeFigureOut">
              <a:rPr lang="en-US" smtClean="0"/>
              <a:pPr/>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758433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EAF463A-BC7C-46EE-9F1E-7F377CCA4891}" type="datetimeFigureOut">
              <a:rPr lang="en-US" smtClean="0"/>
              <a:pPr/>
              <a:t>3/22/2023</a:t>
            </a:fld>
            <a:endParaRPr 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483448D-3A78-4528-A469-B745A65DA480}" type="slidenum">
              <a:rPr lang="en-US" smtClean="0"/>
              <a:pPr/>
              <a:t>‹#›</a:t>
            </a:fld>
            <a:endParaRPr lang="en-US"/>
          </a:p>
        </p:txBody>
      </p:sp>
    </p:spTree>
    <p:extLst>
      <p:ext uri="{BB962C8B-B14F-4D97-AF65-F5344CB8AC3E}">
        <p14:creationId xmlns:p14="http://schemas.microsoft.com/office/powerpoint/2010/main" val="216010339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e.profkiosk.ru/eServices/service_content/file/e1ca43b2-58e5-4636-a141-5707c37052c0.docx;02-03%20Planiruemye%20rezultaty%20v%20rannem%20vozraste.docx" TargetMode="External"/><Relationship Id="rId7" Type="http://schemas.openxmlformats.org/officeDocument/2006/relationships/hyperlink" Target="https://e.profkiosk.ru/eServices/service_content/file/f648e6d5-9949-4caa-985c-4e411f57a314.docx;07%20Planiruemye%20rezultaty%20na%20ehtape%20zaversheniya%20osvoeniya%20FOP.docx" TargetMode="External"/><Relationship Id="rId2" Type="http://schemas.openxmlformats.org/officeDocument/2006/relationships/hyperlink" Target="https://e.profkiosk.ru/eServices/service_content/file/0231c7b1-c7f4-477f-9778-9377084193c0.docx;01%20Planiruemye%20rezultaty%20v%20mladencheskom%20vozraste.docx" TargetMode="External"/><Relationship Id="rId1" Type="http://schemas.openxmlformats.org/officeDocument/2006/relationships/slideLayout" Target="../slideLayouts/slideLayout6.xml"/><Relationship Id="rId6" Type="http://schemas.openxmlformats.org/officeDocument/2006/relationships/hyperlink" Target="https://e.profkiosk.ru/eServices/service_content/file/5612df24-424f-4b44-85b8-74ccc6cd021d.docx;06%20Planiruemye%20rezultaty%20k%20shesti%20godam.docx" TargetMode="External"/><Relationship Id="rId5" Type="http://schemas.openxmlformats.org/officeDocument/2006/relationships/hyperlink" Target="https://e.profkiosk.ru/eServices/service_content/file/003f6bc6-3c6a-4b20-b549-57d55c12492a.docx;05%20Planiruemye%20rezultaty%20k%20pyati%20godam.docx" TargetMode="External"/><Relationship Id="rId4" Type="http://schemas.openxmlformats.org/officeDocument/2006/relationships/hyperlink" Target="https://e.profkiosk.ru/eServices/service_content/file/0b71f799-d463-41e7-918e-c9705bc2183f.docx;04%20Planiruemye%20rezultaty%20k%20chetyrem%20godam.docx"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47800" y="76200"/>
            <a:ext cx="7315200" cy="5486400"/>
          </a:xfrm>
        </p:spPr>
        <p:txBody>
          <a:bodyPr>
            <a:normAutofit/>
          </a:bodyPr>
          <a:lstStyle/>
          <a:p>
            <a:pPr algn="ctr"/>
            <a:r>
              <a:rPr lang="ru-RU" sz="1600" b="1" dirty="0">
                <a:solidFill>
                  <a:srgbClr val="002060"/>
                </a:solidFill>
                <a:latin typeface="Arial" panose="020B0604020202020204" pitchFamily="34" charset="0"/>
                <a:cs typeface="Arial" panose="020B0604020202020204" pitchFamily="34" charset="0"/>
              </a:rPr>
              <a:t>Муниципальное автономное </a:t>
            </a:r>
            <a:br>
              <a:rPr lang="ru-RU" sz="1600" dirty="0">
                <a:solidFill>
                  <a:srgbClr val="002060"/>
                </a:solidFill>
                <a:latin typeface="Arial" panose="020B0604020202020204" pitchFamily="34" charset="0"/>
                <a:cs typeface="Arial" panose="020B0604020202020204" pitchFamily="34" charset="0"/>
              </a:rPr>
            </a:br>
            <a:r>
              <a:rPr lang="ru-RU" sz="1600" b="1" dirty="0">
                <a:solidFill>
                  <a:srgbClr val="002060"/>
                </a:solidFill>
                <a:latin typeface="Arial" panose="020B0604020202020204" pitchFamily="34" charset="0"/>
                <a:cs typeface="Arial" panose="020B0604020202020204" pitchFamily="34" charset="0"/>
              </a:rPr>
              <a:t>дошкольное образовательное учреждение детский сад № 61 «Ромашка» комбинированного вида</a:t>
            </a:r>
            <a:br>
              <a:rPr lang="ru-RU" sz="1600" dirty="0">
                <a:solidFill>
                  <a:srgbClr val="002060"/>
                </a:solidFill>
                <a:latin typeface="Arial" panose="020B0604020202020204" pitchFamily="34" charset="0"/>
                <a:cs typeface="Arial" panose="020B0604020202020204" pitchFamily="34" charset="0"/>
              </a:rPr>
            </a:br>
            <a:r>
              <a:rPr lang="ru-RU" sz="1600" b="1" dirty="0">
                <a:solidFill>
                  <a:srgbClr val="002060"/>
                </a:solidFill>
                <a:latin typeface="Arial" panose="020B0604020202020204" pitchFamily="34" charset="0"/>
                <a:cs typeface="Arial" panose="020B0604020202020204" pitchFamily="34" charset="0"/>
              </a:rPr>
              <a:t>администрации городского округа Мытищи Московской области</a:t>
            </a:r>
            <a:br>
              <a:rPr lang="ru-RU" sz="1600" dirty="0">
                <a:solidFill>
                  <a:srgbClr val="002060"/>
                </a:solidFill>
                <a:latin typeface="Arial" panose="020B0604020202020204" pitchFamily="34" charset="0"/>
                <a:cs typeface="Arial" panose="020B0604020202020204" pitchFamily="34" charset="0"/>
              </a:rPr>
            </a:br>
            <a:br>
              <a:rPr lang="ru-RU" sz="1600" dirty="0">
                <a:latin typeface="Arial" panose="020B0604020202020204" pitchFamily="34" charset="0"/>
                <a:ea typeface="Calibri"/>
                <a:cs typeface="Arial" panose="020B0604020202020204" pitchFamily="34" charset="0"/>
              </a:rPr>
            </a:br>
            <a:r>
              <a:rPr lang="ru-RU" sz="3600" b="1" dirty="0">
                <a:solidFill>
                  <a:srgbClr val="002060"/>
                </a:solidFill>
                <a:latin typeface="Arial" panose="020B0604020202020204" pitchFamily="34" charset="0"/>
                <a:ea typeface="Calibri"/>
                <a:cs typeface="Arial" panose="020B0604020202020204" pitchFamily="34" charset="0"/>
              </a:rPr>
              <a:t>Обзор изменений  дошкольного образования в 2023 году:</a:t>
            </a:r>
            <a:br>
              <a:rPr lang="ru-RU" sz="1600" dirty="0">
                <a:solidFill>
                  <a:srgbClr val="002060"/>
                </a:solidFill>
                <a:latin typeface="Arial" panose="020B0604020202020204" pitchFamily="34" charset="0"/>
                <a:ea typeface="Calibri"/>
                <a:cs typeface="Arial" panose="020B0604020202020204" pitchFamily="34" charset="0"/>
              </a:rPr>
            </a:br>
            <a:r>
              <a:rPr lang="ru-RU" sz="3600" b="1" dirty="0">
                <a:solidFill>
                  <a:srgbClr val="002060"/>
                </a:solidFill>
                <a:latin typeface="Arial" panose="020B0604020202020204" pitchFamily="34" charset="0"/>
                <a:ea typeface="Calibri"/>
                <a:cs typeface="Arial" panose="020B0604020202020204" pitchFamily="34" charset="0"/>
              </a:rPr>
              <a:t>Федеральная образовательная программа и ФГОС  ДО</a:t>
            </a:r>
            <a:br>
              <a:rPr lang="ru-RU" sz="1600" dirty="0">
                <a:solidFill>
                  <a:srgbClr val="002060"/>
                </a:solidFill>
                <a:latin typeface="Arial" panose="020B0604020202020204" pitchFamily="34" charset="0"/>
                <a:ea typeface="Calibri"/>
                <a:cs typeface="Arial" panose="020B0604020202020204" pitchFamily="34" charset="0"/>
              </a:rPr>
            </a:br>
            <a:endParaRPr lang="ru-RU" sz="3600" dirty="0">
              <a:solidFill>
                <a:srgbClr val="002060"/>
              </a:solidFill>
              <a:latin typeface="Arial" panose="020B0604020202020204" pitchFamily="34" charset="0"/>
              <a:cs typeface="Arial" panose="020B0604020202020204" pitchFamily="34" charset="0"/>
            </a:endParaRPr>
          </a:p>
        </p:txBody>
      </p:sp>
      <p:sp>
        <p:nvSpPr>
          <p:cNvPr id="3" name="Подзаголовок 2"/>
          <p:cNvSpPr>
            <a:spLocks noGrp="1"/>
          </p:cNvSpPr>
          <p:nvPr>
            <p:ph type="subTitle" idx="1"/>
          </p:nvPr>
        </p:nvSpPr>
        <p:spPr>
          <a:xfrm>
            <a:off x="4038600" y="5562600"/>
            <a:ext cx="4953000" cy="762000"/>
          </a:xfrm>
        </p:spPr>
        <p:txBody>
          <a:bodyPr>
            <a:normAutofit fontScale="92500" lnSpcReduction="20000"/>
          </a:bodyPr>
          <a:lstStyle/>
          <a:p>
            <a:pPr algn="r"/>
            <a:r>
              <a:rPr lang="ru-RU" sz="1200" b="1" dirty="0">
                <a:solidFill>
                  <a:srgbClr val="002060"/>
                </a:solidFill>
                <a:latin typeface="Times New Roman" panose="02020603050405020304" pitchFamily="18" charset="0"/>
                <a:cs typeface="Times New Roman" panose="02020603050405020304" pitchFamily="18" charset="0"/>
              </a:rPr>
              <a:t>Подготовили и провели</a:t>
            </a:r>
            <a:r>
              <a:rPr lang="en-US" sz="1200" b="1" dirty="0">
                <a:solidFill>
                  <a:srgbClr val="002060"/>
                </a:solidFill>
                <a:latin typeface="Times New Roman" panose="02020603050405020304" pitchFamily="18" charset="0"/>
                <a:cs typeface="Times New Roman" panose="02020603050405020304" pitchFamily="18" charset="0"/>
              </a:rPr>
              <a:t>:</a:t>
            </a:r>
          </a:p>
          <a:p>
            <a:pPr algn="r"/>
            <a:r>
              <a:rPr lang="ru-RU" sz="1200" b="1" dirty="0">
                <a:solidFill>
                  <a:srgbClr val="002060"/>
                </a:solidFill>
                <a:latin typeface="Times New Roman" panose="02020603050405020304" pitchFamily="18" charset="0"/>
                <a:cs typeface="Times New Roman" panose="02020603050405020304" pitchFamily="18" charset="0"/>
              </a:rPr>
              <a:t>Ефимова. О.В.</a:t>
            </a:r>
          </a:p>
          <a:p>
            <a:pPr algn="r"/>
            <a:r>
              <a:rPr lang="ru-RU" sz="1200" b="1" dirty="0">
                <a:solidFill>
                  <a:srgbClr val="002060"/>
                </a:solidFill>
                <a:latin typeface="Times New Roman" panose="02020603050405020304" pitchFamily="18" charset="0"/>
                <a:cs typeface="Times New Roman" panose="02020603050405020304" pitchFamily="18" charset="0"/>
              </a:rPr>
              <a:t>Салия Н.М.</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609600"/>
            <a:ext cx="7543800" cy="5029200"/>
          </a:xfrm>
        </p:spPr>
        <p:txBody>
          <a:bodyPr>
            <a:normAutofit/>
          </a:bodyPr>
          <a:lstStyle/>
          <a:p>
            <a:endParaRPr lang="ru-RU" sz="2400" b="1" dirty="0">
              <a:solidFill>
                <a:srgbClr val="002060"/>
              </a:solidFill>
              <a:latin typeface="Times New Roman" pitchFamily="18" charset="0"/>
              <a:cs typeface="Times New Roman" pitchFamily="18" charset="0"/>
            </a:endParaRPr>
          </a:p>
        </p:txBody>
      </p:sp>
      <p:grpSp>
        <p:nvGrpSpPr>
          <p:cNvPr id="6" name="Group 499"/>
          <p:cNvGrpSpPr/>
          <p:nvPr/>
        </p:nvGrpSpPr>
        <p:grpSpPr>
          <a:xfrm>
            <a:off x="1143000" y="117567"/>
            <a:ext cx="7924815" cy="6324600"/>
            <a:chOff x="0" y="0"/>
            <a:chExt cx="13438505" cy="7559040"/>
          </a:xfrm>
        </p:grpSpPr>
        <p:pic>
          <p:nvPicPr>
            <p:cNvPr id="7" name="Picture 37"/>
            <p:cNvPicPr/>
            <p:nvPr/>
          </p:nvPicPr>
          <p:blipFill>
            <a:blip r:embed="rId2"/>
            <a:stretch>
              <a:fillRect/>
            </a:stretch>
          </p:blipFill>
          <p:spPr>
            <a:xfrm>
              <a:off x="0" y="0"/>
              <a:ext cx="13438505" cy="7559040"/>
            </a:xfrm>
            <a:prstGeom prst="rect">
              <a:avLst/>
            </a:prstGeom>
          </p:spPr>
        </p:pic>
        <p:pic>
          <p:nvPicPr>
            <p:cNvPr id="8" name="Picture 39"/>
            <p:cNvPicPr/>
            <p:nvPr/>
          </p:nvPicPr>
          <p:blipFill>
            <a:blip r:embed="rId3"/>
            <a:stretch>
              <a:fillRect/>
            </a:stretch>
          </p:blipFill>
          <p:spPr>
            <a:xfrm>
              <a:off x="0" y="0"/>
              <a:ext cx="13438505" cy="7559040"/>
            </a:xfrm>
            <a:prstGeom prst="rect">
              <a:avLst/>
            </a:prstGeom>
          </p:spPr>
        </p:pic>
      </p:grpSp>
    </p:spTree>
    <p:extLst>
      <p:ext uri="{BB962C8B-B14F-4D97-AF65-F5344CB8AC3E}">
        <p14:creationId xmlns:p14="http://schemas.microsoft.com/office/powerpoint/2010/main" val="704726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049962"/>
          </a:xfrm>
        </p:spPr>
        <p:txBody>
          <a:bodyPr>
            <a:normAutofit/>
          </a:bodyPr>
          <a:lstStyle/>
          <a:p>
            <a:endParaRPr lang="ru-RU" sz="1800" dirty="0">
              <a:solidFill>
                <a:srgbClr val="7030A0"/>
              </a:solidFill>
              <a:latin typeface="Times New Roman" pitchFamily="18" charset="0"/>
              <a:cs typeface="Times New Roman"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99043646"/>
              </p:ext>
            </p:extLst>
          </p:nvPr>
        </p:nvGraphicFramePr>
        <p:xfrm>
          <a:off x="457200" y="533401"/>
          <a:ext cx="8153400" cy="5791199"/>
        </p:xfrm>
        <a:graphic>
          <a:graphicData uri="http://schemas.openxmlformats.org/drawingml/2006/table">
            <a:tbl>
              <a:tblPr firstRow="1" firstCol="1" bandRow="1">
                <a:tableStyleId>{5C22544A-7EE6-4342-B048-85BDC9FD1C3A}</a:tableStyleId>
              </a:tblPr>
              <a:tblGrid>
                <a:gridCol w="617619">
                  <a:extLst>
                    <a:ext uri="{9D8B030D-6E8A-4147-A177-3AD203B41FA5}">
                      <a16:colId xmlns:a16="http://schemas.microsoft.com/office/drawing/2014/main" val="20000"/>
                    </a:ext>
                  </a:extLst>
                </a:gridCol>
                <a:gridCol w="3643724">
                  <a:extLst>
                    <a:ext uri="{9D8B030D-6E8A-4147-A177-3AD203B41FA5}">
                      <a16:colId xmlns:a16="http://schemas.microsoft.com/office/drawing/2014/main" val="20001"/>
                    </a:ext>
                  </a:extLst>
                </a:gridCol>
                <a:gridCol w="3892057">
                  <a:extLst>
                    <a:ext uri="{9D8B030D-6E8A-4147-A177-3AD203B41FA5}">
                      <a16:colId xmlns:a16="http://schemas.microsoft.com/office/drawing/2014/main" val="20002"/>
                    </a:ext>
                  </a:extLst>
                </a:gridCol>
              </a:tblGrid>
              <a:tr h="662672">
                <a:tc>
                  <a:txBody>
                    <a:bodyPr/>
                    <a:lstStyle/>
                    <a:p>
                      <a:pPr algn="just">
                        <a:lnSpc>
                          <a:spcPct val="115000"/>
                        </a:lnSpc>
                        <a:spcAft>
                          <a:spcPts val="0"/>
                        </a:spcAft>
                      </a:pPr>
                      <a:r>
                        <a:rPr lang="ru-RU" sz="1200" dirty="0">
                          <a:effectLst/>
                        </a:rPr>
                        <a:t> </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Было</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Стало</a:t>
                      </a:r>
                      <a:endParaRPr lang="ru-RU" sz="11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1201461">
                <a:tc>
                  <a:txBody>
                    <a:bodyPr/>
                    <a:lstStyle/>
                    <a:p>
                      <a:pPr algn="just">
                        <a:lnSpc>
                          <a:spcPct val="115000"/>
                        </a:lnSpc>
                        <a:spcAft>
                          <a:spcPts val="0"/>
                        </a:spcAft>
                      </a:pPr>
                      <a:r>
                        <a:rPr lang="ru-RU" sz="1200">
                          <a:effectLst/>
                        </a:rPr>
                        <a:t>п 1.7</a:t>
                      </a:r>
                      <a:endParaRPr lang="ru-RU"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ru-RU" sz="1400" dirty="0">
                          <a:solidFill>
                            <a:srgbClr val="002060"/>
                          </a:solidFill>
                          <a:effectLst/>
                          <a:latin typeface="Times New Roman" pitchFamily="18" charset="0"/>
                          <a:cs typeface="Times New Roman" pitchFamily="18" charset="0"/>
                        </a:rPr>
                        <a:t>ФГОС ДО является основой для разработки вариативных примерных образовательных программ дошкольного образования</a:t>
                      </a:r>
                      <a:endParaRPr lang="ru-RU" sz="1400" dirty="0">
                        <a:solidFill>
                          <a:srgbClr val="002060"/>
                        </a:solidFill>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ru-RU" sz="1400" dirty="0">
                          <a:solidFill>
                            <a:srgbClr val="002060"/>
                          </a:solidFill>
                          <a:effectLst/>
                          <a:latin typeface="Times New Roman" pitchFamily="18" charset="0"/>
                          <a:cs typeface="Times New Roman" pitchFamily="18" charset="0"/>
                        </a:rPr>
                        <a:t>ФГОС ДО является основой для разработки </a:t>
                      </a:r>
                      <a:r>
                        <a:rPr lang="ru-RU" sz="1400" u="sng" dirty="0">
                          <a:solidFill>
                            <a:srgbClr val="002060"/>
                          </a:solidFill>
                          <a:effectLst/>
                          <a:latin typeface="Times New Roman" pitchFamily="18" charset="0"/>
                          <a:cs typeface="Times New Roman" pitchFamily="18" charset="0"/>
                        </a:rPr>
                        <a:t>федеральной образовательной программы дошкольного образования</a:t>
                      </a:r>
                      <a:endParaRPr lang="ru-RU" sz="1400" dirty="0">
                        <a:solidFill>
                          <a:srgbClr val="002060"/>
                        </a:solidFill>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1"/>
                  </a:ext>
                </a:extLst>
              </a:tr>
              <a:tr h="1201461">
                <a:tc>
                  <a:txBody>
                    <a:bodyPr/>
                    <a:lstStyle/>
                    <a:p>
                      <a:pPr algn="just">
                        <a:lnSpc>
                          <a:spcPct val="115000"/>
                        </a:lnSpc>
                        <a:spcAft>
                          <a:spcPts val="0"/>
                        </a:spcAft>
                      </a:pPr>
                      <a:r>
                        <a:rPr lang="ru-RU" sz="1200" dirty="0">
                          <a:effectLst/>
                        </a:rPr>
                        <a:t>п 2.5</a:t>
                      </a:r>
                      <a:endParaRPr lang="ru-RU" sz="11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ru-RU" sz="1400" dirty="0">
                          <a:solidFill>
                            <a:srgbClr val="002060"/>
                          </a:solidFill>
                          <a:effectLst/>
                          <a:latin typeface="Times New Roman" pitchFamily="18" charset="0"/>
                          <a:cs typeface="Times New Roman" pitchFamily="18" charset="0"/>
                        </a:rPr>
                        <a:t>Программа разрабатывается и утверждается Организацией самостоятельно в соответствии с ФГОС ДО и с учетом Примерных программ</a:t>
                      </a:r>
                      <a:endParaRPr lang="ru-RU" sz="1400" dirty="0">
                        <a:solidFill>
                          <a:srgbClr val="002060"/>
                        </a:solidFill>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ru-RU" sz="1400" dirty="0">
                          <a:solidFill>
                            <a:srgbClr val="002060"/>
                          </a:solidFill>
                          <a:effectLst/>
                          <a:latin typeface="Times New Roman" pitchFamily="18" charset="0"/>
                          <a:cs typeface="Times New Roman" pitchFamily="18" charset="0"/>
                        </a:rPr>
                        <a:t>Программа разрабатывается и утверждается Организацией самостоятельно в соответствии с ФГОС ДО и </a:t>
                      </a:r>
                      <a:r>
                        <a:rPr lang="ru-RU" sz="1400" u="sng" dirty="0">
                          <a:solidFill>
                            <a:srgbClr val="002060"/>
                          </a:solidFill>
                          <a:effectLst/>
                          <a:latin typeface="Times New Roman" pitchFamily="18" charset="0"/>
                          <a:cs typeface="Times New Roman" pitchFamily="18" charset="0"/>
                        </a:rPr>
                        <a:t>ФОП ДО</a:t>
                      </a:r>
                      <a:endParaRPr lang="ru-RU" sz="1400" dirty="0">
                        <a:solidFill>
                          <a:srgbClr val="002060"/>
                        </a:solidFill>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2"/>
                  </a:ext>
                </a:extLst>
              </a:tr>
              <a:tr h="2725605">
                <a:tc>
                  <a:txBody>
                    <a:bodyPr/>
                    <a:lstStyle/>
                    <a:p>
                      <a:pPr algn="just">
                        <a:lnSpc>
                          <a:spcPct val="115000"/>
                        </a:lnSpc>
                        <a:spcAft>
                          <a:spcPts val="0"/>
                        </a:spcAft>
                      </a:pPr>
                      <a:r>
                        <a:rPr lang="ru-RU" sz="1200">
                          <a:effectLst/>
                        </a:rPr>
                        <a:t>п 2.6</a:t>
                      </a:r>
                      <a:endParaRPr lang="ru-RU"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ru-RU" sz="1400" dirty="0">
                          <a:solidFill>
                            <a:srgbClr val="002060"/>
                          </a:solidFill>
                          <a:effectLst/>
                          <a:latin typeface="Times New Roman" pitchFamily="18" charset="0"/>
                          <a:cs typeface="Times New Roman" pitchFamily="18" charset="0"/>
                        </a:rPr>
                        <a:t>Содержание Программы должно обеспечивать развитие личности, мотивации и способностей детей в различных видах деятельности и охватывать следующие структурные единицы, представляющие определенные направления развития и образования детей (далее - образовательные области)</a:t>
                      </a:r>
                      <a:endParaRPr lang="ru-RU" sz="1400" dirty="0">
                        <a:solidFill>
                          <a:srgbClr val="002060"/>
                        </a:solidFill>
                        <a:effectLst/>
                        <a:latin typeface="Times New Roman" pitchFamily="18" charset="0"/>
                        <a:ea typeface="Calibri"/>
                        <a:cs typeface="Times New Roman" pitchFamily="18" charset="0"/>
                      </a:endParaRPr>
                    </a:p>
                  </a:txBody>
                  <a:tcPr marL="68580" marR="68580" marT="0" marB="0"/>
                </a:tc>
                <a:tc>
                  <a:txBody>
                    <a:bodyPr/>
                    <a:lstStyle/>
                    <a:p>
                      <a:pPr marL="285750" indent="-285750" algn="just">
                        <a:lnSpc>
                          <a:spcPct val="115000"/>
                        </a:lnSpc>
                        <a:spcAft>
                          <a:spcPts val="0"/>
                        </a:spcAft>
                        <a:buFont typeface="Arial" panose="020B0604020202020204" pitchFamily="34" charset="0"/>
                        <a:buChar char="•"/>
                      </a:pPr>
                      <a:r>
                        <a:rPr lang="ru-RU" sz="1400" dirty="0">
                          <a:solidFill>
                            <a:srgbClr val="002060"/>
                          </a:solidFill>
                          <a:effectLst/>
                          <a:latin typeface="Times New Roman" pitchFamily="18" charset="0"/>
                          <a:cs typeface="Times New Roman" pitchFamily="18" charset="0"/>
                        </a:rPr>
                        <a:t>Содержание ООП ДО должно обеспечивать </a:t>
                      </a:r>
                      <a:r>
                        <a:rPr lang="ru-RU" sz="1400" u="sng" dirty="0">
                          <a:solidFill>
                            <a:srgbClr val="002060"/>
                          </a:solidFill>
                          <a:effectLst/>
                          <a:latin typeface="Times New Roman" pitchFamily="18" charset="0"/>
                          <a:cs typeface="Times New Roman" pitchFamily="18" charset="0"/>
                        </a:rPr>
                        <a:t>физическое и психическое развитие ребенка в различных видах деятельности </a:t>
                      </a:r>
                      <a:r>
                        <a:rPr lang="ru-RU" sz="1400" dirty="0">
                          <a:solidFill>
                            <a:srgbClr val="002060"/>
                          </a:solidFill>
                          <a:effectLst/>
                          <a:latin typeface="Times New Roman" pitchFamily="18" charset="0"/>
                          <a:cs typeface="Times New Roman" pitchFamily="18" charset="0"/>
                        </a:rPr>
                        <a:t>и охватывать следующие структурные единицы, представляющие </a:t>
                      </a:r>
                      <a:r>
                        <a:rPr lang="ru-RU" sz="1400" u="sng" dirty="0">
                          <a:solidFill>
                            <a:srgbClr val="002060"/>
                          </a:solidFill>
                          <a:effectLst/>
                          <a:latin typeface="Times New Roman" pitchFamily="18" charset="0"/>
                          <a:cs typeface="Times New Roman" pitchFamily="18" charset="0"/>
                        </a:rPr>
                        <a:t>определенные направления обучения</a:t>
                      </a:r>
                      <a:r>
                        <a:rPr lang="ru-RU" sz="1400" dirty="0">
                          <a:solidFill>
                            <a:srgbClr val="002060"/>
                          </a:solidFill>
                          <a:effectLst/>
                          <a:latin typeface="Times New Roman" pitchFamily="18" charset="0"/>
                          <a:cs typeface="Times New Roman" pitchFamily="18" charset="0"/>
                        </a:rPr>
                        <a:t> и </a:t>
                      </a:r>
                      <a:r>
                        <a:rPr lang="ru-RU" sz="1400" u="sng" dirty="0">
                          <a:solidFill>
                            <a:srgbClr val="002060"/>
                          </a:solidFill>
                          <a:effectLst/>
                          <a:latin typeface="Times New Roman" pitchFamily="18" charset="0"/>
                          <a:cs typeface="Times New Roman" pitchFamily="18" charset="0"/>
                        </a:rPr>
                        <a:t>воспитания</a:t>
                      </a:r>
                      <a:r>
                        <a:rPr lang="ru-RU" sz="1400" dirty="0">
                          <a:solidFill>
                            <a:srgbClr val="002060"/>
                          </a:solidFill>
                          <a:effectLst/>
                          <a:latin typeface="Times New Roman" pitchFamily="18" charset="0"/>
                          <a:cs typeface="Times New Roman" pitchFamily="18" charset="0"/>
                        </a:rPr>
                        <a:t> (далее – образовательные области)</a:t>
                      </a:r>
                      <a:r>
                        <a:rPr lang="ru-RU" sz="1400" dirty="0">
                          <a:solidFill>
                            <a:srgbClr val="002060"/>
                          </a:solidFill>
                          <a:latin typeface="Times New Roman" pitchFamily="18" charset="0"/>
                          <a:cs typeface="Times New Roman" pitchFamily="18" charset="0"/>
                        </a:rPr>
                        <a:t> </a:t>
                      </a:r>
                    </a:p>
                    <a:p>
                      <a:pPr marL="285750" indent="-285750" algn="just">
                        <a:lnSpc>
                          <a:spcPct val="115000"/>
                        </a:lnSpc>
                        <a:spcAft>
                          <a:spcPts val="0"/>
                        </a:spcAft>
                        <a:buFont typeface="Arial" panose="020B0604020202020204" pitchFamily="34" charset="0"/>
                        <a:buChar char="•"/>
                      </a:pPr>
                      <a:r>
                        <a:rPr lang="ru-RU" sz="1400" dirty="0">
                          <a:solidFill>
                            <a:srgbClr val="002060"/>
                          </a:solidFill>
                          <a:latin typeface="Times New Roman" pitchFamily="18" charset="0"/>
                          <a:cs typeface="Times New Roman" pitchFamily="18" charset="0"/>
                        </a:rPr>
                        <a:t>Перечень образовательных областей не изменился, однако </a:t>
                      </a:r>
                      <a:r>
                        <a:rPr lang="ru-RU" sz="1400" b="1" dirty="0">
                          <a:solidFill>
                            <a:srgbClr val="002060"/>
                          </a:solidFill>
                          <a:latin typeface="Times New Roman" pitchFamily="18" charset="0"/>
                          <a:cs typeface="Times New Roman" pitchFamily="18" charset="0"/>
                        </a:rPr>
                        <a:t>расширено и конкретизировано содержание образовательных областей; </a:t>
                      </a:r>
                      <a:endParaRPr lang="ru-RU" sz="1400" dirty="0">
                        <a:solidFill>
                          <a:srgbClr val="002060"/>
                        </a:solidFill>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47497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24000" y="1143000"/>
            <a:ext cx="7315200" cy="3808735"/>
          </a:xfrm>
          <a:prstGeom prst="rect">
            <a:avLst/>
          </a:prstGeom>
        </p:spPr>
        <p:txBody>
          <a:bodyPr wrap="square">
            <a:spAutoFit/>
          </a:bodyPr>
          <a:lstStyle/>
          <a:p>
            <a:pPr algn="just">
              <a:lnSpc>
                <a:spcPct val="115000"/>
              </a:lnSpc>
              <a:spcAft>
                <a:spcPts val="0"/>
              </a:spcAft>
            </a:pPr>
            <a:r>
              <a:rPr lang="ru-RU"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Ключевые изменения во ФГОС ДО:</a:t>
            </a:r>
            <a:r>
              <a:rPr lang="ru-RU"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15000"/>
              </a:lnSpc>
              <a:spcAft>
                <a:spcPts val="0"/>
              </a:spcAft>
            </a:pPr>
            <a:endParaRPr lang="ru-RU" sz="16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ru-RU"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п. 2.6:</a:t>
            </a:r>
            <a:r>
              <a:rPr lang="ru-RU"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перечень образовательных областей не изменился, однако </a:t>
            </a:r>
            <a:r>
              <a:rPr lang="ru-RU"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расширено и конкретизировано содержание образовательных областей</a:t>
            </a:r>
            <a:r>
              <a:rPr lang="ru-RU"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ru-RU"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endParaRPr lang="ru-RU" sz="16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ru-RU"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п. 2.7:</a:t>
            </a:r>
            <a:r>
              <a:rPr lang="ru-RU"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частично изменен перечень детских видов деятельности</a:t>
            </a:r>
            <a:r>
              <a:rPr lang="ru-RU"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на этапах младенчества, раннего и дошкольного детства </a:t>
            </a:r>
            <a:r>
              <a:rPr lang="en-US"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ru-RU"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endParaRPr lang="ru-RU" sz="16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ru-RU"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п. 2.10</a:t>
            </a:r>
            <a:r>
              <a:rPr lang="ru-RU"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уточнено, что </a:t>
            </a:r>
            <a:r>
              <a:rPr lang="ru-RU"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содержание и планируемые результаты ООП должны быть не ниже содержания и планируемых результатов ФОП ДО</a:t>
            </a:r>
            <a:r>
              <a:rPr lang="en-US"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ru-RU"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79598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274638"/>
            <a:ext cx="7772400" cy="5897562"/>
          </a:xfrm>
        </p:spPr>
        <p:txBody>
          <a:bodyPr>
            <a:normAutofit/>
          </a:bodyPr>
          <a:lstStyle/>
          <a:p>
            <a:pPr algn="l"/>
            <a:r>
              <a:rPr lang="ru-RU" sz="1800" b="1" dirty="0">
                <a:solidFill>
                  <a:srgbClr val="002060"/>
                </a:solidFill>
                <a:latin typeface="Times New Roman" pitchFamily="18" charset="0"/>
                <a:cs typeface="Times New Roman" pitchFamily="18" charset="0"/>
              </a:rPr>
              <a:t>п. 2.11</a:t>
            </a:r>
            <a:r>
              <a:rPr lang="ru-RU" sz="1800" dirty="0">
                <a:solidFill>
                  <a:srgbClr val="002060"/>
                </a:solidFill>
                <a:latin typeface="Times New Roman" pitchFamily="18" charset="0"/>
                <a:cs typeface="Times New Roman" pitchFamily="18" charset="0"/>
              </a:rPr>
              <a:t>: уточнено, что содержательный раздел Программы должен включать описание образовательной деятельности в соответствии с направлениями развития ребенка, представленными в пяти образовательных областях, </a:t>
            </a:r>
            <a:r>
              <a:rPr lang="ru-RU" sz="1800" b="1" dirty="0">
                <a:solidFill>
                  <a:srgbClr val="002060"/>
                </a:solidFill>
                <a:latin typeface="Times New Roman" pitchFamily="18" charset="0"/>
                <a:cs typeface="Times New Roman" pitchFamily="18" charset="0"/>
              </a:rPr>
              <a:t>Федеральной образовательной программой</a:t>
            </a:r>
            <a:r>
              <a:rPr lang="ru-RU" sz="1800" dirty="0">
                <a:solidFill>
                  <a:srgbClr val="002060"/>
                </a:solidFill>
                <a:latin typeface="Times New Roman" pitchFamily="18" charset="0"/>
                <a:cs typeface="Times New Roman" pitchFamily="18" charset="0"/>
              </a:rPr>
              <a:t> и с учетом используемых методических пособий, обеспечивающих реализацию данного содержания;</a:t>
            </a:r>
            <a:br>
              <a:rPr lang="ru-RU" sz="1800" dirty="0">
                <a:solidFill>
                  <a:srgbClr val="002060"/>
                </a:solidFill>
                <a:latin typeface="Times New Roman" pitchFamily="18" charset="0"/>
                <a:cs typeface="Times New Roman" pitchFamily="18" charset="0"/>
              </a:rPr>
            </a:br>
            <a:r>
              <a:rPr lang="ru-RU" sz="1800" dirty="0">
                <a:solidFill>
                  <a:srgbClr val="002060"/>
                </a:solidFill>
                <a:latin typeface="Times New Roman" pitchFamily="18" charset="0"/>
                <a:cs typeface="Times New Roman" pitchFamily="18" charset="0"/>
              </a:rPr>
              <a:t>  </a:t>
            </a:r>
            <a:br>
              <a:rPr lang="ru-RU" sz="1800" dirty="0">
                <a:solidFill>
                  <a:srgbClr val="002060"/>
                </a:solidFill>
                <a:latin typeface="Times New Roman" pitchFamily="18" charset="0"/>
                <a:cs typeface="Times New Roman" pitchFamily="18" charset="0"/>
              </a:rPr>
            </a:br>
            <a:r>
              <a:rPr lang="ru-RU" sz="1800" b="1" dirty="0">
                <a:solidFill>
                  <a:srgbClr val="002060"/>
                </a:solidFill>
                <a:latin typeface="Times New Roman" pitchFamily="18" charset="0"/>
                <a:cs typeface="Times New Roman" pitchFamily="18" charset="0"/>
              </a:rPr>
              <a:t>п. 2.12</a:t>
            </a:r>
            <a:r>
              <a:rPr lang="ru-RU" sz="1800" dirty="0">
                <a:solidFill>
                  <a:srgbClr val="002060"/>
                </a:solidFill>
                <a:latin typeface="Times New Roman" pitchFamily="18" charset="0"/>
                <a:cs typeface="Times New Roman" pitchFamily="18" charset="0"/>
              </a:rPr>
              <a:t>: указано, что </a:t>
            </a:r>
            <a:r>
              <a:rPr lang="ru-RU" sz="1800" b="1" dirty="0">
                <a:solidFill>
                  <a:srgbClr val="002060"/>
                </a:solidFill>
                <a:latin typeface="Times New Roman" pitchFamily="18" charset="0"/>
                <a:cs typeface="Times New Roman" pitchFamily="18" charset="0"/>
              </a:rPr>
              <a:t>обязательная часть программы должна соответствовать ФОП ДО, и может оформляться в виде ссылки на ФОП;</a:t>
            </a:r>
            <a:r>
              <a:rPr lang="ru-RU" sz="1800" dirty="0">
                <a:solidFill>
                  <a:srgbClr val="002060"/>
                </a:solidFill>
                <a:latin typeface="Times New Roman" pitchFamily="18" charset="0"/>
                <a:cs typeface="Times New Roman" pitchFamily="18" charset="0"/>
              </a:rPr>
              <a:t> </a:t>
            </a:r>
            <a:br>
              <a:rPr lang="ru-RU" sz="1800" dirty="0">
                <a:solidFill>
                  <a:srgbClr val="002060"/>
                </a:solidFill>
                <a:latin typeface="Times New Roman" pitchFamily="18" charset="0"/>
                <a:cs typeface="Times New Roman" pitchFamily="18" charset="0"/>
              </a:rPr>
            </a:br>
            <a:br>
              <a:rPr lang="ru-RU" sz="1800" dirty="0">
                <a:solidFill>
                  <a:srgbClr val="002060"/>
                </a:solidFill>
                <a:latin typeface="Times New Roman" pitchFamily="18" charset="0"/>
                <a:cs typeface="Times New Roman" pitchFamily="18" charset="0"/>
              </a:rPr>
            </a:br>
            <a:r>
              <a:rPr lang="ru-RU" sz="1800" b="1" dirty="0">
                <a:solidFill>
                  <a:srgbClr val="002060"/>
                </a:solidFill>
                <a:latin typeface="Times New Roman" pitchFamily="18" charset="0"/>
                <a:cs typeface="Times New Roman" pitchFamily="18" charset="0"/>
              </a:rPr>
              <a:t>п. 2.13</a:t>
            </a:r>
            <a:r>
              <a:rPr lang="ru-RU" sz="1800" dirty="0">
                <a:solidFill>
                  <a:srgbClr val="002060"/>
                </a:solidFill>
                <a:latin typeface="Times New Roman" pitchFamily="18" charset="0"/>
                <a:cs typeface="Times New Roman" pitchFamily="18" charset="0"/>
              </a:rPr>
              <a:t>: указано, что </a:t>
            </a:r>
            <a:r>
              <a:rPr lang="ru-RU" sz="1800" b="1" dirty="0">
                <a:solidFill>
                  <a:srgbClr val="002060"/>
                </a:solidFill>
                <a:latin typeface="Times New Roman" pitchFamily="18" charset="0"/>
                <a:cs typeface="Times New Roman" pitchFamily="18" charset="0"/>
              </a:rPr>
              <a:t>в краткой презентации ООП ДО</a:t>
            </a:r>
            <a:r>
              <a:rPr lang="ru-RU" sz="1800" dirty="0">
                <a:solidFill>
                  <a:srgbClr val="002060"/>
                </a:solidFill>
                <a:latin typeface="Times New Roman" pitchFamily="18" charset="0"/>
                <a:cs typeface="Times New Roman" pitchFamily="18" charset="0"/>
              </a:rPr>
              <a:t>, помимо прочего (см. ФГОС ДО), </a:t>
            </a:r>
            <a:r>
              <a:rPr lang="ru-RU" sz="1800" b="1" dirty="0">
                <a:solidFill>
                  <a:srgbClr val="002060"/>
                </a:solidFill>
                <a:latin typeface="Times New Roman" pitchFamily="18" charset="0"/>
                <a:cs typeface="Times New Roman" pitchFamily="18" charset="0"/>
              </a:rPr>
              <a:t>должна быть представлена ссылка на ФОП ДО;</a:t>
            </a:r>
            <a:r>
              <a:rPr lang="ru-RU" sz="1800" dirty="0">
                <a:solidFill>
                  <a:srgbClr val="002060"/>
                </a:solidFill>
                <a:latin typeface="Times New Roman" pitchFamily="18" charset="0"/>
                <a:cs typeface="Times New Roman" pitchFamily="18" charset="0"/>
              </a:rPr>
              <a:t> </a:t>
            </a:r>
            <a:br>
              <a:rPr lang="ru-RU" sz="2400" dirty="0">
                <a:solidFill>
                  <a:srgbClr val="002060"/>
                </a:solidFill>
                <a:latin typeface="Times New Roman" pitchFamily="18" charset="0"/>
                <a:cs typeface="Times New Roman" pitchFamily="18" charset="0"/>
              </a:rPr>
            </a:br>
            <a:endParaRPr lang="ru-RU" sz="24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589422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47800" y="914400"/>
            <a:ext cx="6934200" cy="4343400"/>
          </a:xfrm>
        </p:spPr>
        <p:txBody>
          <a:bodyPr>
            <a:normAutofit/>
          </a:bodyPr>
          <a:lstStyle/>
          <a:p>
            <a:pPr algn="l"/>
            <a:r>
              <a:rPr lang="ru-RU" sz="1800" b="1" dirty="0">
                <a:solidFill>
                  <a:srgbClr val="002060"/>
                </a:solidFill>
                <a:latin typeface="Times New Roman" pitchFamily="18" charset="0"/>
                <a:cs typeface="Times New Roman" pitchFamily="18" charset="0"/>
              </a:rPr>
              <a:t>п. 3.2.9</a:t>
            </a:r>
            <a:r>
              <a:rPr lang="ru-RU" sz="1800" dirty="0">
                <a:solidFill>
                  <a:srgbClr val="002060"/>
                </a:solidFill>
                <a:latin typeface="Times New Roman" pitchFamily="18" charset="0"/>
                <a:cs typeface="Times New Roman" pitchFamily="18" charset="0"/>
              </a:rPr>
              <a:t>: </a:t>
            </a:r>
            <a:r>
              <a:rPr lang="ru-RU" sz="1800" b="1" dirty="0">
                <a:solidFill>
                  <a:srgbClr val="002060"/>
                </a:solidFill>
                <a:latin typeface="Times New Roman" pitchFamily="18" charset="0"/>
                <a:cs typeface="Times New Roman" pitchFamily="18" charset="0"/>
              </a:rPr>
              <a:t>максимально допустимый объем образовательной нагрузки</a:t>
            </a:r>
            <a:r>
              <a:rPr lang="ru-RU" sz="1800" dirty="0">
                <a:solidFill>
                  <a:srgbClr val="002060"/>
                </a:solidFill>
                <a:latin typeface="Times New Roman" pitchFamily="18" charset="0"/>
                <a:cs typeface="Times New Roman" pitchFamily="18" charset="0"/>
              </a:rPr>
              <a:t> приведен в соответствие с действующими СанПиН; </a:t>
            </a:r>
            <a:br>
              <a:rPr lang="en-US" sz="1800" dirty="0">
                <a:solidFill>
                  <a:srgbClr val="002060"/>
                </a:solidFill>
                <a:latin typeface="Times New Roman" pitchFamily="18" charset="0"/>
                <a:cs typeface="Times New Roman" pitchFamily="18" charset="0"/>
              </a:rPr>
            </a:br>
            <a:r>
              <a:rPr lang="ru-RU" sz="1800" dirty="0">
                <a:solidFill>
                  <a:srgbClr val="002060"/>
                </a:solidFill>
                <a:latin typeface="Times New Roman" pitchFamily="18" charset="0"/>
                <a:cs typeface="Times New Roman" pitchFamily="18" charset="0"/>
              </a:rPr>
              <a:t> </a:t>
            </a:r>
            <a:br>
              <a:rPr lang="ru-RU" sz="1800" dirty="0">
                <a:solidFill>
                  <a:srgbClr val="002060"/>
                </a:solidFill>
                <a:latin typeface="Times New Roman" pitchFamily="18" charset="0"/>
                <a:cs typeface="Times New Roman" pitchFamily="18" charset="0"/>
              </a:rPr>
            </a:br>
            <a:r>
              <a:rPr lang="ru-RU" sz="1800" b="1" dirty="0">
                <a:solidFill>
                  <a:srgbClr val="002060"/>
                </a:solidFill>
                <a:latin typeface="Times New Roman" pitchFamily="18" charset="0"/>
                <a:cs typeface="Times New Roman" pitchFamily="18" charset="0"/>
              </a:rPr>
              <a:t>п. 4.6</a:t>
            </a:r>
            <a:r>
              <a:rPr lang="ru-RU" sz="1800" dirty="0">
                <a:solidFill>
                  <a:srgbClr val="002060"/>
                </a:solidFill>
                <a:latin typeface="Times New Roman" pitchFamily="18" charset="0"/>
                <a:cs typeface="Times New Roman" pitchFamily="18" charset="0"/>
              </a:rPr>
              <a:t>: </a:t>
            </a:r>
            <a:r>
              <a:rPr lang="ru-RU" sz="1800" b="1" dirty="0">
                <a:solidFill>
                  <a:srgbClr val="002060"/>
                </a:solidFill>
                <a:latin typeface="Times New Roman" pitchFamily="18" charset="0"/>
                <a:cs typeface="Times New Roman" pitchFamily="18" charset="0"/>
              </a:rPr>
              <a:t>включены целевые ориентиры образования в младенческом возрасте</a:t>
            </a:r>
            <a:r>
              <a:rPr lang="ru-RU" sz="1800" dirty="0">
                <a:solidFill>
                  <a:srgbClr val="002060"/>
                </a:solidFill>
                <a:latin typeface="Times New Roman" pitchFamily="18" charset="0"/>
                <a:cs typeface="Times New Roman" pitchFamily="18" charset="0"/>
              </a:rPr>
              <a:t>, а также </a:t>
            </a:r>
            <a:r>
              <a:rPr lang="ru-RU" sz="1800" b="1" dirty="0">
                <a:solidFill>
                  <a:srgbClr val="002060"/>
                </a:solidFill>
                <a:latin typeface="Times New Roman" pitchFamily="18" charset="0"/>
                <a:cs typeface="Times New Roman" pitchFamily="18" charset="0"/>
              </a:rPr>
              <a:t>расширены целевые ориентиры</a:t>
            </a:r>
            <a:r>
              <a:rPr lang="ru-RU" sz="1800" dirty="0">
                <a:solidFill>
                  <a:srgbClr val="002060"/>
                </a:solidFill>
                <a:latin typeface="Times New Roman" pitchFamily="18" charset="0"/>
                <a:cs typeface="Times New Roman" pitchFamily="18" charset="0"/>
              </a:rPr>
              <a:t> в раннем возрасте и на этапе завершения дошкольного образования; </a:t>
            </a:r>
            <a:br>
              <a:rPr lang="ru-RU" sz="1800" dirty="0">
                <a:solidFill>
                  <a:srgbClr val="002060"/>
                </a:solidFill>
                <a:latin typeface="Times New Roman" pitchFamily="18" charset="0"/>
                <a:cs typeface="Times New Roman" pitchFamily="18" charset="0"/>
              </a:rPr>
            </a:br>
            <a:endParaRPr lang="ru-RU" sz="1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277017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1362"/>
          </a:xfrm>
        </p:spPr>
        <p:txBody>
          <a:bodyPr>
            <a:normAutofit/>
          </a:bodyPr>
          <a:lstStyle/>
          <a:p>
            <a:pPr>
              <a:lnSpc>
                <a:spcPct val="115000"/>
              </a:lnSpc>
            </a:pPr>
            <a:r>
              <a:rPr lang="ru-RU" sz="2800" b="1" dirty="0">
                <a:solidFill>
                  <a:srgbClr val="002060"/>
                </a:solidFill>
                <a:latin typeface="Times New Roman" pitchFamily="18" charset="0"/>
                <a:cs typeface="Times New Roman" pitchFamily="18" charset="0"/>
              </a:rPr>
              <a:t>Федеральная образовательная программа</a:t>
            </a:r>
            <a:r>
              <a:rPr lang="ru-RU" sz="2800" b="1" dirty="0">
                <a:latin typeface="Times New Roman"/>
                <a:ea typeface="Calibri"/>
                <a:cs typeface="Times New Roman"/>
              </a:rPr>
              <a:t> </a:t>
            </a:r>
            <a:r>
              <a:rPr lang="ru-RU" sz="2800" b="1" dirty="0">
                <a:solidFill>
                  <a:srgbClr val="002060"/>
                </a:solidFill>
                <a:latin typeface="Times New Roman"/>
                <a:ea typeface="Calibri"/>
                <a:cs typeface="Times New Roman"/>
              </a:rPr>
              <a:t>соответствует ФГОС ДО.</a:t>
            </a:r>
            <a:br>
              <a:rPr lang="ru-RU" sz="2400" dirty="0">
                <a:solidFill>
                  <a:srgbClr val="002060"/>
                </a:solidFill>
                <a:ea typeface="Calibri"/>
                <a:cs typeface="Times New Roman"/>
              </a:rPr>
            </a:br>
            <a:endParaRPr lang="ru-RU" sz="28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060886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57200"/>
            <a:ext cx="8077200" cy="5867400"/>
          </a:xfrm>
        </p:spPr>
        <p:txBody>
          <a:bodyPr>
            <a:normAutofit fontScale="90000"/>
          </a:bodyPr>
          <a:lstStyle/>
          <a:p>
            <a:pPr algn="l"/>
            <a:r>
              <a:rPr lang="ru-RU" sz="2000" b="1" dirty="0">
                <a:solidFill>
                  <a:srgbClr val="002060"/>
                </a:solidFill>
                <a:latin typeface="Times New Roman" pitchFamily="18" charset="0"/>
                <a:cs typeface="Times New Roman" pitchFamily="18" charset="0"/>
              </a:rPr>
              <a:t>Принципы ФОП ДО:</a:t>
            </a:r>
            <a:r>
              <a:rPr lang="ru-RU" sz="2000" dirty="0">
                <a:solidFill>
                  <a:srgbClr val="002060"/>
                </a:solidFill>
                <a:latin typeface="Times New Roman" pitchFamily="18" charset="0"/>
                <a:cs typeface="Times New Roman" pitchFamily="18" charset="0"/>
              </a:rPr>
              <a:t> </a:t>
            </a:r>
            <a:br>
              <a:rPr lang="ru-RU" sz="2000" dirty="0">
                <a:solidFill>
                  <a:srgbClr val="002060"/>
                </a:solidFill>
                <a:latin typeface="Times New Roman" pitchFamily="18" charset="0"/>
                <a:cs typeface="Times New Roman" pitchFamily="18" charset="0"/>
              </a:rPr>
            </a:br>
            <a:r>
              <a:rPr lang="ru-RU" sz="2000" b="1" dirty="0">
                <a:solidFill>
                  <a:srgbClr val="002060"/>
                </a:solidFill>
                <a:latin typeface="Times New Roman" pitchFamily="18" charset="0"/>
                <a:cs typeface="Times New Roman" pitchFamily="18" charset="0"/>
              </a:rPr>
              <a:t>Ребенок </a:t>
            </a:r>
            <a:r>
              <a:rPr lang="ru-RU" sz="2000" dirty="0">
                <a:solidFill>
                  <a:srgbClr val="002060"/>
                </a:solidFill>
                <a:latin typeface="Times New Roman" pitchFamily="18" charset="0"/>
                <a:cs typeface="Times New Roman" pitchFamily="18" charset="0"/>
              </a:rPr>
              <a:t>– участник образовательных отношений, который полноценно проживает все этапы детства.</a:t>
            </a:r>
            <a:br>
              <a:rPr lang="en-US" sz="2000" dirty="0">
                <a:solidFill>
                  <a:srgbClr val="002060"/>
                </a:solidFill>
                <a:latin typeface="Times New Roman" pitchFamily="18" charset="0"/>
                <a:cs typeface="Times New Roman" pitchFamily="18" charset="0"/>
              </a:rPr>
            </a:br>
            <a:br>
              <a:rPr lang="ru-RU" sz="2000" dirty="0">
                <a:solidFill>
                  <a:srgbClr val="002060"/>
                </a:solidFill>
                <a:latin typeface="Times New Roman" pitchFamily="18" charset="0"/>
                <a:cs typeface="Times New Roman" pitchFamily="18" charset="0"/>
              </a:rPr>
            </a:br>
            <a:r>
              <a:rPr lang="ru-RU" sz="2000" b="1" dirty="0">
                <a:solidFill>
                  <a:srgbClr val="002060"/>
                </a:solidFill>
                <a:latin typeface="Times New Roman" pitchFamily="18" charset="0"/>
                <a:cs typeface="Times New Roman" pitchFamily="18" charset="0"/>
              </a:rPr>
              <a:t>Педагоги должны:</a:t>
            </a:r>
            <a:br>
              <a:rPr lang="ru-RU" sz="2000" dirty="0">
                <a:solidFill>
                  <a:srgbClr val="002060"/>
                </a:solidFill>
                <a:latin typeface="Times New Roman" pitchFamily="18" charset="0"/>
                <a:cs typeface="Times New Roman" pitchFamily="18" charset="0"/>
              </a:rPr>
            </a:br>
            <a:r>
              <a:rPr lang="ru-RU" sz="2000" dirty="0">
                <a:solidFill>
                  <a:srgbClr val="002060"/>
                </a:solidFill>
                <a:latin typeface="Times New Roman" pitchFamily="18" charset="0"/>
                <a:cs typeface="Times New Roman" pitchFamily="18" charset="0"/>
              </a:rPr>
              <a:t>- выстраивать образовательную деятельность на основе индивидуальных особенностей каждого ребенка; </a:t>
            </a:r>
            <a:br>
              <a:rPr lang="ru-RU" sz="2000" dirty="0">
                <a:solidFill>
                  <a:srgbClr val="002060"/>
                </a:solidFill>
                <a:latin typeface="Times New Roman" pitchFamily="18" charset="0"/>
                <a:cs typeface="Times New Roman" pitchFamily="18" charset="0"/>
              </a:rPr>
            </a:br>
            <a:r>
              <a:rPr lang="ru-RU" sz="2000" dirty="0">
                <a:solidFill>
                  <a:srgbClr val="002060"/>
                </a:solidFill>
                <a:latin typeface="Times New Roman" pitchFamily="18" charset="0"/>
                <a:cs typeface="Times New Roman" pitchFamily="18" charset="0"/>
              </a:rPr>
              <a:t>- обеспечивать сотрудничество родителей и детей, совершеннолетних членов семьи, которые принимают участие в их воспитании; </a:t>
            </a:r>
            <a:br>
              <a:rPr lang="ru-RU" sz="2000" dirty="0">
                <a:solidFill>
                  <a:srgbClr val="002060"/>
                </a:solidFill>
                <a:latin typeface="Times New Roman" pitchFamily="18" charset="0"/>
                <a:cs typeface="Times New Roman" pitchFamily="18" charset="0"/>
              </a:rPr>
            </a:br>
            <a:r>
              <a:rPr lang="ru-RU" sz="2000" dirty="0">
                <a:solidFill>
                  <a:srgbClr val="002060"/>
                </a:solidFill>
                <a:latin typeface="Times New Roman" pitchFamily="18" charset="0"/>
                <a:cs typeface="Times New Roman" pitchFamily="18" charset="0"/>
              </a:rPr>
              <a:t>- поддерживать инициативу детей в различных видах деятельности</a:t>
            </a:r>
            <a:br>
              <a:rPr lang="ru-RU" sz="2000" dirty="0">
                <a:solidFill>
                  <a:srgbClr val="002060"/>
                </a:solidFill>
                <a:latin typeface="Times New Roman" pitchFamily="18" charset="0"/>
                <a:cs typeface="Times New Roman" pitchFamily="18" charset="0"/>
              </a:rPr>
            </a:br>
            <a:r>
              <a:rPr lang="ru-RU" sz="2000" dirty="0">
                <a:solidFill>
                  <a:srgbClr val="002060"/>
                </a:solidFill>
                <a:latin typeface="Times New Roman" pitchFamily="18" charset="0"/>
                <a:cs typeface="Times New Roman" pitchFamily="18" charset="0"/>
              </a:rPr>
              <a:t>приобщать их к социокультурным нормам, традициям семьи, общества и государства; </a:t>
            </a:r>
            <a:br>
              <a:rPr lang="ru-RU" sz="2000" dirty="0">
                <a:solidFill>
                  <a:srgbClr val="002060"/>
                </a:solidFill>
                <a:latin typeface="Times New Roman" pitchFamily="18" charset="0"/>
                <a:cs typeface="Times New Roman" pitchFamily="18" charset="0"/>
              </a:rPr>
            </a:br>
            <a:r>
              <a:rPr lang="ru-RU" sz="2000" dirty="0">
                <a:solidFill>
                  <a:srgbClr val="002060"/>
                </a:solidFill>
                <a:latin typeface="Times New Roman" pitchFamily="18" charset="0"/>
                <a:cs typeface="Times New Roman" pitchFamily="18" charset="0"/>
              </a:rPr>
              <a:t>- формировать познавательные интересы и  познавательные действия в различных видах деятельности; </a:t>
            </a:r>
            <a:br>
              <a:rPr lang="ru-RU" sz="2000" dirty="0">
                <a:solidFill>
                  <a:srgbClr val="002060"/>
                </a:solidFill>
                <a:latin typeface="Times New Roman" pitchFamily="18" charset="0"/>
                <a:cs typeface="Times New Roman" pitchFamily="18" charset="0"/>
              </a:rPr>
            </a:br>
            <a:r>
              <a:rPr lang="ru-RU" sz="2000" dirty="0">
                <a:solidFill>
                  <a:srgbClr val="002060"/>
                </a:solidFill>
                <a:latin typeface="Times New Roman" pitchFamily="18" charset="0"/>
                <a:cs typeface="Times New Roman" pitchFamily="18" charset="0"/>
              </a:rPr>
              <a:t>- учитывать этнокультурную ситуацию развития детей; </a:t>
            </a:r>
            <a:br>
              <a:rPr lang="ru-RU" sz="2000" dirty="0">
                <a:solidFill>
                  <a:srgbClr val="002060"/>
                </a:solidFill>
                <a:latin typeface="Times New Roman" pitchFamily="18" charset="0"/>
                <a:cs typeface="Times New Roman" pitchFamily="18" charset="0"/>
              </a:rPr>
            </a:br>
            <a:r>
              <a:rPr lang="ru-RU" sz="2000" dirty="0">
                <a:solidFill>
                  <a:srgbClr val="002060"/>
                </a:solidFill>
                <a:latin typeface="Times New Roman" pitchFamily="18" charset="0"/>
                <a:cs typeface="Times New Roman" pitchFamily="18" charset="0"/>
              </a:rPr>
              <a:t>- обеспечивать возрастную адекватность дошкольного образования, когда условия, требования, методы соответствуют возрасту и особенностям развития детей; </a:t>
            </a:r>
            <a:br>
              <a:rPr lang="ru-RU" sz="2000" dirty="0">
                <a:solidFill>
                  <a:srgbClr val="002060"/>
                </a:solidFill>
                <a:latin typeface="Times New Roman" pitchFamily="18" charset="0"/>
                <a:cs typeface="Times New Roman" pitchFamily="18" charset="0"/>
              </a:rPr>
            </a:br>
            <a:r>
              <a:rPr lang="ru-RU" sz="2000" dirty="0">
                <a:solidFill>
                  <a:srgbClr val="002060"/>
                </a:solidFill>
                <a:latin typeface="Times New Roman" pitchFamily="18" charset="0"/>
                <a:cs typeface="Times New Roman" pitchFamily="18" charset="0"/>
              </a:rPr>
              <a:t>- организовывать сотрудничество ДОО с семьей</a:t>
            </a:r>
            <a:br>
              <a:rPr lang="ru-RU" sz="2000" dirty="0">
                <a:solidFill>
                  <a:srgbClr val="002060"/>
                </a:solidFill>
                <a:latin typeface="Times New Roman" pitchFamily="18" charset="0"/>
                <a:cs typeface="Times New Roman" pitchFamily="18" charset="0"/>
              </a:rPr>
            </a:br>
            <a:endParaRPr lang="ru-RU" sz="20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636882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153400" cy="5791200"/>
          </a:xfrm>
        </p:spPr>
        <p:txBody>
          <a:bodyPr>
            <a:normAutofit/>
          </a:bodyPr>
          <a:lstStyle/>
          <a:p>
            <a:r>
              <a:rPr lang="ru-RU" sz="2000" b="1" dirty="0">
                <a:solidFill>
                  <a:srgbClr val="002060"/>
                </a:solidFill>
                <a:latin typeface="Times New Roman" pitchFamily="18" charset="0"/>
                <a:cs typeface="Times New Roman" pitchFamily="18" charset="0"/>
              </a:rPr>
              <a:t>Планируемые результаты</a:t>
            </a:r>
            <a:br>
              <a:rPr lang="ru-RU" sz="2000" dirty="0">
                <a:solidFill>
                  <a:srgbClr val="002060"/>
                </a:solidFill>
                <a:latin typeface="Times New Roman" pitchFamily="18" charset="0"/>
                <a:cs typeface="Times New Roman" pitchFamily="18" charset="0"/>
              </a:rPr>
            </a:br>
            <a:r>
              <a:rPr lang="ru-RU" sz="2000" b="1" dirty="0">
                <a:solidFill>
                  <a:srgbClr val="002060"/>
                </a:solidFill>
                <a:latin typeface="Times New Roman" pitchFamily="18" charset="0"/>
                <a:cs typeface="Times New Roman" pitchFamily="18" charset="0"/>
              </a:rPr>
              <a:t>Характеристики возможных достижений ребенка*  даны детально.</a:t>
            </a:r>
            <a:br>
              <a:rPr lang="ru-RU" sz="2000" dirty="0">
                <a:solidFill>
                  <a:srgbClr val="002060"/>
                </a:solidFill>
                <a:latin typeface="Times New Roman" pitchFamily="18" charset="0"/>
                <a:cs typeface="Times New Roman" pitchFamily="18" charset="0"/>
              </a:rPr>
            </a:br>
            <a:r>
              <a:rPr lang="ru-RU" sz="2000" dirty="0">
                <a:solidFill>
                  <a:srgbClr val="002060"/>
                </a:solidFill>
                <a:latin typeface="Times New Roman" pitchFamily="18" charset="0"/>
                <a:cs typeface="Times New Roman" pitchFamily="18" charset="0"/>
              </a:rPr>
              <a:t>В младенческом возрасте – </a:t>
            </a:r>
            <a:r>
              <a:rPr lang="ru-RU" sz="2000" u="sng" dirty="0">
                <a:solidFill>
                  <a:srgbClr val="002060"/>
                </a:solidFill>
                <a:latin typeface="Times New Roman" pitchFamily="18" charset="0"/>
                <a:cs typeface="Times New Roman" pitchFamily="18" charset="0"/>
                <a:hlinkClick r:id="rId2"/>
              </a:rPr>
              <a:t>к одному году</a:t>
            </a:r>
            <a:br>
              <a:rPr lang="ru-RU" sz="2000" dirty="0">
                <a:solidFill>
                  <a:srgbClr val="002060"/>
                </a:solidFill>
                <a:latin typeface="Times New Roman" pitchFamily="18" charset="0"/>
                <a:cs typeface="Times New Roman" pitchFamily="18" charset="0"/>
              </a:rPr>
            </a:br>
            <a:r>
              <a:rPr lang="ru-RU" sz="2000" dirty="0">
                <a:solidFill>
                  <a:srgbClr val="002060"/>
                </a:solidFill>
                <a:latin typeface="Times New Roman" pitchFamily="18" charset="0"/>
                <a:cs typeface="Times New Roman" pitchFamily="18" charset="0"/>
              </a:rPr>
              <a:t>В раннем возрасте – </a:t>
            </a:r>
            <a:r>
              <a:rPr lang="ru-RU" sz="2000" u="sng" dirty="0">
                <a:solidFill>
                  <a:srgbClr val="002060"/>
                </a:solidFill>
                <a:latin typeface="Times New Roman" pitchFamily="18" charset="0"/>
                <a:cs typeface="Times New Roman" pitchFamily="18" charset="0"/>
                <a:hlinkClick r:id="rId3"/>
              </a:rPr>
              <a:t>к трем годам</a:t>
            </a:r>
            <a:br>
              <a:rPr lang="ru-RU" sz="2000" dirty="0">
                <a:solidFill>
                  <a:srgbClr val="002060"/>
                </a:solidFill>
                <a:latin typeface="Times New Roman" pitchFamily="18" charset="0"/>
                <a:cs typeface="Times New Roman" pitchFamily="18" charset="0"/>
              </a:rPr>
            </a:br>
            <a:r>
              <a:rPr lang="ru-RU" sz="2000" dirty="0">
                <a:solidFill>
                  <a:srgbClr val="002060"/>
                </a:solidFill>
                <a:latin typeface="Times New Roman" pitchFamily="18" charset="0"/>
                <a:cs typeface="Times New Roman" pitchFamily="18" charset="0"/>
              </a:rPr>
              <a:t>В дошкольном возрасте: к </a:t>
            </a:r>
            <a:r>
              <a:rPr lang="ru-RU" sz="2000" u="sng" dirty="0">
                <a:solidFill>
                  <a:srgbClr val="002060"/>
                </a:solidFill>
                <a:latin typeface="Times New Roman" pitchFamily="18" charset="0"/>
                <a:cs typeface="Times New Roman" pitchFamily="18" charset="0"/>
                <a:hlinkClick r:id="rId4"/>
              </a:rPr>
              <a:t>четырем годам</a:t>
            </a:r>
            <a:r>
              <a:rPr lang="ru-RU" sz="2000" dirty="0">
                <a:solidFill>
                  <a:srgbClr val="002060"/>
                </a:solidFill>
                <a:latin typeface="Times New Roman" pitchFamily="18" charset="0"/>
                <a:cs typeface="Times New Roman" pitchFamily="18" charset="0"/>
              </a:rPr>
              <a:t>, </a:t>
            </a:r>
            <a:r>
              <a:rPr lang="ru-RU" sz="2000" u="sng" dirty="0">
                <a:solidFill>
                  <a:srgbClr val="002060"/>
                </a:solidFill>
                <a:latin typeface="Times New Roman" pitchFamily="18" charset="0"/>
                <a:cs typeface="Times New Roman" pitchFamily="18" charset="0"/>
                <a:hlinkClick r:id="rId5"/>
              </a:rPr>
              <a:t>пяти годам</a:t>
            </a:r>
            <a:r>
              <a:rPr lang="ru-RU" sz="2000" dirty="0">
                <a:solidFill>
                  <a:srgbClr val="002060"/>
                </a:solidFill>
                <a:latin typeface="Times New Roman" pitchFamily="18" charset="0"/>
                <a:cs typeface="Times New Roman" pitchFamily="18" charset="0"/>
              </a:rPr>
              <a:t>, </a:t>
            </a:r>
            <a:r>
              <a:rPr lang="ru-RU" sz="2000" u="sng" dirty="0">
                <a:solidFill>
                  <a:srgbClr val="002060"/>
                </a:solidFill>
                <a:latin typeface="Times New Roman" pitchFamily="18" charset="0"/>
                <a:cs typeface="Times New Roman" pitchFamily="18" charset="0"/>
                <a:hlinkClick r:id="rId6"/>
              </a:rPr>
              <a:t>шести годам</a:t>
            </a:r>
            <a:br>
              <a:rPr lang="ru-RU" sz="2000" dirty="0">
                <a:solidFill>
                  <a:srgbClr val="002060"/>
                </a:solidFill>
                <a:latin typeface="Times New Roman" pitchFamily="18" charset="0"/>
                <a:cs typeface="Times New Roman" pitchFamily="18" charset="0"/>
              </a:rPr>
            </a:br>
            <a:r>
              <a:rPr lang="ru-RU" sz="2000" dirty="0">
                <a:solidFill>
                  <a:srgbClr val="002060"/>
                </a:solidFill>
                <a:latin typeface="Times New Roman" pitchFamily="18" charset="0"/>
                <a:cs typeface="Times New Roman" pitchFamily="18" charset="0"/>
              </a:rPr>
              <a:t>К концу дошкольного возраста – </a:t>
            </a:r>
            <a:r>
              <a:rPr lang="ru-RU" sz="2000" u="sng" dirty="0">
                <a:solidFill>
                  <a:srgbClr val="002060"/>
                </a:solidFill>
                <a:latin typeface="Times New Roman" pitchFamily="18" charset="0"/>
                <a:cs typeface="Times New Roman" pitchFamily="18" charset="0"/>
                <a:hlinkClick r:id="rId7"/>
              </a:rPr>
              <a:t>на этапе завершения освоения</a:t>
            </a:r>
            <a:br>
              <a:rPr lang="ru-RU" sz="2000" u="sng" dirty="0">
                <a:solidFill>
                  <a:srgbClr val="002060"/>
                </a:solidFill>
                <a:latin typeface="Times New Roman" pitchFamily="18" charset="0"/>
                <a:cs typeface="Times New Roman" pitchFamily="18" charset="0"/>
              </a:rPr>
            </a:br>
            <a:r>
              <a:rPr lang="ru-RU" sz="2000" dirty="0">
                <a:solidFill>
                  <a:srgbClr val="002060"/>
                </a:solidFill>
                <a:latin typeface="Times New Roman" pitchFamily="18" charset="0"/>
                <a:cs typeface="Times New Roman" pitchFamily="18" charset="0"/>
              </a:rPr>
              <a:t>Планируемые результаты в младенческом, раннем, дошкольном возрасте (к 4-м, к 5- </a:t>
            </a:r>
            <a:r>
              <a:rPr lang="ru-RU" sz="2000" dirty="0" err="1">
                <a:solidFill>
                  <a:srgbClr val="002060"/>
                </a:solidFill>
                <a:latin typeface="Times New Roman" pitchFamily="18" charset="0"/>
                <a:cs typeface="Times New Roman" pitchFamily="18" charset="0"/>
              </a:rPr>
              <a:t>ти</a:t>
            </a:r>
            <a:r>
              <a:rPr lang="ru-RU" sz="2000" dirty="0">
                <a:solidFill>
                  <a:srgbClr val="002060"/>
                </a:solidFill>
                <a:latin typeface="Times New Roman" pitchFamily="18" charset="0"/>
                <a:cs typeface="Times New Roman" pitchFamily="18" charset="0"/>
              </a:rPr>
              <a:t>, к 6-ти годам) и к моменту завершения освоения ФОП </a:t>
            </a:r>
            <a:r>
              <a:rPr lang="ru-RU" sz="2000" b="1" dirty="0">
                <a:solidFill>
                  <a:srgbClr val="002060"/>
                </a:solidFill>
                <a:latin typeface="Times New Roman" pitchFamily="18" charset="0"/>
                <a:cs typeface="Times New Roman" pitchFamily="18" charset="0"/>
              </a:rPr>
              <a:t>представлены, дополнены и конкретизированы,</a:t>
            </a:r>
            <a:r>
              <a:rPr lang="ru-RU" sz="2000" dirty="0">
                <a:solidFill>
                  <a:srgbClr val="002060"/>
                </a:solidFill>
                <a:latin typeface="Times New Roman" pitchFamily="18" charset="0"/>
                <a:cs typeface="Times New Roman" pitchFamily="18" charset="0"/>
              </a:rPr>
              <a:t> с учетом цели и задач дошкольного образования;</a:t>
            </a:r>
          </a:p>
        </p:txBody>
      </p:sp>
    </p:spTree>
    <p:extLst>
      <p:ext uri="{BB962C8B-B14F-4D97-AF65-F5344CB8AC3E}">
        <p14:creationId xmlns:p14="http://schemas.microsoft.com/office/powerpoint/2010/main" val="2696452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3" y="457200"/>
            <a:ext cx="7857067" cy="5638799"/>
          </a:xfrm>
        </p:spPr>
        <p:txBody>
          <a:bodyPr>
            <a:normAutofit/>
          </a:bodyPr>
          <a:lstStyle/>
          <a:p>
            <a:pPr algn="l">
              <a:spcBef>
                <a:spcPts val="0"/>
              </a:spcBef>
            </a:pPr>
            <a:r>
              <a:rPr lang="ru-RU" sz="2000" dirty="0">
                <a:solidFill>
                  <a:srgbClr val="002060"/>
                </a:solidFill>
                <a:latin typeface="Times New Roman" panose="02020603050405020304" pitchFamily="18" charset="0"/>
                <a:cs typeface="Times New Roman" panose="02020603050405020304" pitchFamily="18" charset="0"/>
              </a:rPr>
              <a:t>Содержание и планируемые результаты в ДОО должны быть не ниже прописанных в ФОП ДО!</a:t>
            </a:r>
            <a:br>
              <a:rPr lang="ru-RU" sz="2000" dirty="0">
                <a:solidFill>
                  <a:srgbClr val="002060"/>
                </a:solidFill>
                <a:latin typeface="Times New Roman" panose="02020603050405020304" pitchFamily="18" charset="0"/>
                <a:cs typeface="Times New Roman" panose="02020603050405020304" pitchFamily="18" charset="0"/>
              </a:rPr>
            </a:br>
            <a:br>
              <a:rPr lang="ru-RU" sz="1800" dirty="0">
                <a:solidFill>
                  <a:srgbClr val="002060"/>
                </a:solidFill>
                <a:latin typeface="Times New Roman" panose="02020603050405020304" pitchFamily="18" charset="0"/>
                <a:cs typeface="Times New Roman" panose="02020603050405020304" pitchFamily="18" charset="0"/>
              </a:rPr>
            </a:br>
            <a:r>
              <a:rPr lang="ru-RU" sz="2000" dirty="0">
                <a:solidFill>
                  <a:srgbClr val="002060"/>
                </a:solidFill>
                <a:latin typeface="Times New Roman" panose="02020603050405020304" pitchFamily="18" charset="0"/>
                <a:cs typeface="Times New Roman" panose="02020603050405020304" pitchFamily="18" charset="0"/>
              </a:rPr>
              <a:t>Планируемые результаты должны быть по каждой возрастной группе. Подбор соответствующих диагностических методик – на усмотрение организации! Главное – </a:t>
            </a:r>
            <a:r>
              <a:rPr lang="ru-RU" sz="2000" b="1" u="sng" dirty="0">
                <a:solidFill>
                  <a:srgbClr val="002060"/>
                </a:solidFill>
                <a:latin typeface="Times New Roman" panose="02020603050405020304" pitchFamily="18" charset="0"/>
                <a:cs typeface="Times New Roman" panose="02020603050405020304" pitchFamily="18" charset="0"/>
              </a:rPr>
              <a:t>наблюдение.</a:t>
            </a:r>
            <a:br>
              <a:rPr lang="ru-RU" sz="2000" b="1" u="sng" dirty="0">
                <a:solidFill>
                  <a:srgbClr val="002060"/>
                </a:solidFill>
                <a:latin typeface="Times New Roman" panose="02020603050405020304" pitchFamily="18" charset="0"/>
                <a:cs typeface="Times New Roman" panose="02020603050405020304" pitchFamily="18" charset="0"/>
              </a:rPr>
            </a:br>
            <a:br>
              <a:rPr lang="ru-RU" sz="1800" b="1" u="sng" dirty="0">
                <a:solidFill>
                  <a:srgbClr val="002060"/>
                </a:solidFill>
                <a:latin typeface="Times New Roman" panose="02020603050405020304" pitchFamily="18" charset="0"/>
                <a:cs typeface="Times New Roman" panose="02020603050405020304" pitchFamily="18" charset="0"/>
              </a:rPr>
            </a:br>
            <a:r>
              <a:rPr lang="ru-RU" sz="2000" dirty="0">
                <a:solidFill>
                  <a:srgbClr val="002060"/>
                </a:solidFill>
                <a:latin typeface="Times New Roman" panose="02020603050405020304" pitchFamily="18" charset="0"/>
                <a:cs typeface="Times New Roman" panose="02020603050405020304" pitchFamily="18" charset="0"/>
              </a:rPr>
              <a:t>Количество диагностики и время проведения </a:t>
            </a:r>
            <a:r>
              <a:rPr lang="ru-RU" sz="2000" b="1" dirty="0">
                <a:solidFill>
                  <a:srgbClr val="002060"/>
                </a:solidFill>
                <a:latin typeface="Times New Roman" panose="02020603050405020304" pitchFamily="18" charset="0"/>
                <a:cs typeface="Times New Roman" panose="02020603050405020304" pitchFamily="18" charset="0"/>
              </a:rPr>
              <a:t>определяет сама организация.</a:t>
            </a:r>
            <a:br>
              <a:rPr lang="en-US" sz="2000" b="1" dirty="0">
                <a:solidFill>
                  <a:srgbClr val="002060"/>
                </a:solidFill>
                <a:latin typeface="Times New Roman" panose="02020603050405020304" pitchFamily="18" charset="0"/>
                <a:cs typeface="Times New Roman" panose="02020603050405020304" pitchFamily="18" charset="0"/>
              </a:rPr>
            </a:br>
            <a:br>
              <a:rPr lang="ru-RU" sz="2000" b="1" dirty="0">
                <a:solidFill>
                  <a:srgbClr val="00206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По новым требованиям – отсутствует диагностика целевых ориентиров и педагога-психолога</a:t>
            </a:r>
            <a:br>
              <a:rPr lang="ru-RU" sz="3200" b="1" dirty="0"/>
            </a:br>
            <a:endParaRPr lang="ru-RU" sz="3200" dirty="0"/>
          </a:p>
        </p:txBody>
      </p:sp>
    </p:spTree>
    <p:extLst>
      <p:ext uri="{BB962C8B-B14F-4D97-AF65-F5344CB8AC3E}">
        <p14:creationId xmlns:p14="http://schemas.microsoft.com/office/powerpoint/2010/main" val="1780053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9762"/>
          </a:xfrm>
        </p:spPr>
        <p:txBody>
          <a:bodyPr>
            <a:normAutofit/>
          </a:bodyPr>
          <a:lstStyle/>
          <a:p>
            <a:r>
              <a:rPr lang="ru-RU" sz="2000" b="1" dirty="0">
                <a:solidFill>
                  <a:srgbClr val="002060"/>
                </a:solidFill>
                <a:latin typeface="Times New Roman" pitchFamily="18" charset="0"/>
                <a:cs typeface="Times New Roman" pitchFamily="18" charset="0"/>
              </a:rPr>
              <a:t>Содержательный раздел</a:t>
            </a:r>
          </a:p>
        </p:txBody>
      </p:sp>
      <p:sp>
        <p:nvSpPr>
          <p:cNvPr id="3" name="Объект 2"/>
          <p:cNvSpPr>
            <a:spLocks noGrp="1"/>
          </p:cNvSpPr>
          <p:nvPr>
            <p:ph idx="1"/>
          </p:nvPr>
        </p:nvSpPr>
        <p:spPr>
          <a:xfrm>
            <a:off x="914400" y="914400"/>
            <a:ext cx="7620000" cy="5211763"/>
          </a:xfrm>
        </p:spPr>
        <p:txBody>
          <a:bodyPr>
            <a:normAutofit/>
          </a:bodyPr>
          <a:lstStyle/>
          <a:p>
            <a:pPr marL="0" indent="0">
              <a:buNone/>
            </a:pPr>
            <a:r>
              <a:rPr lang="ru-RU" sz="1900" dirty="0">
                <a:solidFill>
                  <a:srgbClr val="002060"/>
                </a:solidFill>
                <a:latin typeface="Times New Roman" pitchFamily="18" charset="0"/>
                <a:cs typeface="Times New Roman" pitchFamily="18" charset="0"/>
              </a:rPr>
              <a:t>Представлены задачи и содержание образовательной деятельности с детьми всех возрастных групп по всем образовательным областям </a:t>
            </a:r>
          </a:p>
          <a:p>
            <a:r>
              <a:rPr lang="ru-RU" sz="1900" b="1" dirty="0">
                <a:solidFill>
                  <a:srgbClr val="002060"/>
                </a:solidFill>
                <a:latin typeface="Times New Roman" pitchFamily="18" charset="0"/>
                <a:cs typeface="Times New Roman" pitchFamily="18" charset="0"/>
              </a:rPr>
              <a:t>1. </a:t>
            </a:r>
            <a:r>
              <a:rPr lang="ru-RU" sz="1900" dirty="0">
                <a:solidFill>
                  <a:srgbClr val="002060"/>
                </a:solidFill>
                <a:latin typeface="Times New Roman" pitchFamily="18" charset="0"/>
                <a:cs typeface="Times New Roman" pitchFamily="18" charset="0"/>
              </a:rPr>
              <a:t>Содержание образовательной деятельности в каждой образовательной области </a:t>
            </a:r>
            <a:r>
              <a:rPr lang="ru-RU" sz="1900" b="1" dirty="0">
                <a:solidFill>
                  <a:srgbClr val="002060"/>
                </a:solidFill>
                <a:latin typeface="Times New Roman" pitchFamily="18" charset="0"/>
                <a:cs typeface="Times New Roman" pitchFamily="18" charset="0"/>
              </a:rPr>
              <a:t>дополнено и расширено</a:t>
            </a:r>
            <a:r>
              <a:rPr lang="ru-RU" sz="1900" dirty="0">
                <a:solidFill>
                  <a:srgbClr val="002060"/>
                </a:solidFill>
                <a:latin typeface="Times New Roman" pitchFamily="18" charset="0"/>
                <a:cs typeface="Times New Roman" pitchFamily="18" charset="0"/>
              </a:rPr>
              <a:t>, с учетом цели, задач, планируемых результатов </a:t>
            </a:r>
          </a:p>
          <a:p>
            <a:r>
              <a:rPr lang="ru-RU" sz="1900" b="1" dirty="0">
                <a:solidFill>
                  <a:srgbClr val="002060"/>
                </a:solidFill>
                <a:latin typeface="Times New Roman" pitchFamily="18" charset="0"/>
                <a:cs typeface="Times New Roman" pitchFamily="18" charset="0"/>
              </a:rPr>
              <a:t>2. </a:t>
            </a:r>
            <a:r>
              <a:rPr lang="ru-RU" sz="1900" dirty="0">
                <a:solidFill>
                  <a:srgbClr val="002060"/>
                </a:solidFill>
                <a:latin typeface="Times New Roman" pitchFamily="18" charset="0"/>
                <a:cs typeface="Times New Roman" pitchFamily="18" charset="0"/>
              </a:rPr>
              <a:t>Содержание образовательных областей </a:t>
            </a:r>
            <a:r>
              <a:rPr lang="ru-RU" sz="1900" b="1" dirty="0">
                <a:solidFill>
                  <a:srgbClr val="002060"/>
                </a:solidFill>
                <a:latin typeface="Times New Roman" pitchFamily="18" charset="0"/>
                <a:cs typeface="Times New Roman" pitchFamily="18" charset="0"/>
              </a:rPr>
              <a:t>дополнено задачами воспитания, отражающими направленность на приобщение детей к ценностям: «Родина», «Природа», «Семья», «Человек», «Жизнь», «Милосердие», «Добро», «Дружба», «Сотрудничество», «Труд», «Познание», «Культура», «Красота», «Здоровье»</a:t>
            </a:r>
            <a:r>
              <a:rPr lang="ru-RU" sz="1900" dirty="0">
                <a:solidFill>
                  <a:srgbClr val="002060"/>
                </a:solidFill>
                <a:latin typeface="Times New Roman" pitchFamily="18" charset="0"/>
                <a:cs typeface="Times New Roman" pitchFamily="18" charset="0"/>
              </a:rPr>
              <a:t> </a:t>
            </a:r>
          </a:p>
          <a:p>
            <a:r>
              <a:rPr lang="ru-RU" sz="1900" b="1" dirty="0">
                <a:solidFill>
                  <a:srgbClr val="002060"/>
                </a:solidFill>
                <a:latin typeface="Times New Roman" pitchFamily="18" charset="0"/>
                <a:cs typeface="Times New Roman" pitchFamily="18" charset="0"/>
              </a:rPr>
              <a:t>3. </a:t>
            </a:r>
            <a:r>
              <a:rPr lang="ru-RU" sz="1900" dirty="0">
                <a:solidFill>
                  <a:srgbClr val="002060"/>
                </a:solidFill>
                <a:latin typeface="Times New Roman" pitchFamily="18" charset="0"/>
                <a:cs typeface="Times New Roman" pitchFamily="18" charset="0"/>
              </a:rPr>
              <a:t>Вариативность форм, способов, методов и средств реализации ФОП ДО. Выбор зависит не только от возрастных и индивидуальных особенностей детей, учета их особых образовательных потребностей, но и от личных интересов, мотивов, ожиданий, желаний детей. </a:t>
            </a:r>
            <a:r>
              <a:rPr lang="ru-RU" sz="1900" b="1" dirty="0">
                <a:solidFill>
                  <a:srgbClr val="002060"/>
                </a:solidFill>
                <a:latin typeface="Times New Roman" pitchFamily="18" charset="0"/>
                <a:cs typeface="Times New Roman" pitchFamily="18" charset="0"/>
              </a:rPr>
              <a:t>Важно признание приоритетности субъектной позиции ребенка в образовательном процессе </a:t>
            </a:r>
            <a:endParaRPr lang="ru-RU" sz="1900" dirty="0">
              <a:solidFill>
                <a:srgbClr val="002060"/>
              </a:solidFill>
              <a:latin typeface="Times New Roman" pitchFamily="18" charset="0"/>
              <a:cs typeface="Times New Roman" pitchFamily="18" charset="0"/>
            </a:endParaRPr>
          </a:p>
          <a:p>
            <a:endParaRPr lang="ru-RU" sz="20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878524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304801"/>
            <a:ext cx="8229600" cy="5821362"/>
          </a:xfrm>
        </p:spPr>
        <p:txBody>
          <a:bodyPr>
            <a:normAutofit/>
          </a:bodyPr>
          <a:lstStyle/>
          <a:p>
            <a:pPr algn="l"/>
            <a:r>
              <a:rPr lang="ru-RU" sz="2800" dirty="0">
                <a:solidFill>
                  <a:srgbClr val="002060"/>
                </a:solidFill>
                <a:latin typeface="Times New Roman" panose="02020603050405020304" pitchFamily="18" charset="0"/>
                <a:cs typeface="Times New Roman" panose="02020603050405020304" pitchFamily="18" charset="0"/>
              </a:rPr>
              <a:t>	В соответствии с Приказом Министерства просвещения Российской Федерации от 25.11.2022 № 1028 утверждена «Федеральная образовательная программа дошкольного образования». Действовать данный документ начал уже с января 2023 года, но детским садам поручено полностью перейти к его реализации до 1 сентября 2023 года.</a:t>
            </a:r>
          </a:p>
        </p:txBody>
      </p:sp>
      <p:sp>
        <p:nvSpPr>
          <p:cNvPr id="3" name="Объект 2"/>
          <p:cNvSpPr>
            <a:spLocks noGrp="1"/>
          </p:cNvSpPr>
          <p:nvPr>
            <p:ph idx="1"/>
          </p:nvPr>
        </p:nvSpPr>
        <p:spPr>
          <a:xfrm>
            <a:off x="457200" y="6019800"/>
            <a:ext cx="8229600" cy="106363"/>
          </a:xfrm>
        </p:spPr>
        <p:txBody>
          <a:bodyPr>
            <a:normAutofit fontScale="25000" lnSpcReduction="20000"/>
          </a:bodyPr>
          <a:lstStyle/>
          <a:p>
            <a:endParaRPr lang="ru-RU" dirty="0"/>
          </a:p>
        </p:txBody>
      </p:sp>
    </p:spTree>
    <p:extLst>
      <p:ext uri="{BB962C8B-B14F-4D97-AF65-F5344CB8AC3E}">
        <p14:creationId xmlns:p14="http://schemas.microsoft.com/office/powerpoint/2010/main" val="357899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304800"/>
            <a:ext cx="8001000" cy="6049962"/>
          </a:xfrm>
        </p:spPr>
        <p:txBody>
          <a:bodyPr>
            <a:normAutofit fontScale="90000"/>
          </a:bodyPr>
          <a:lstStyle/>
          <a:p>
            <a:pPr algn="l"/>
            <a:r>
              <a:rPr lang="ru-RU" sz="2000" b="1" dirty="0">
                <a:latin typeface="Times New Roman" panose="02020603050405020304" pitchFamily="18" charset="0"/>
                <a:cs typeface="Times New Roman" panose="02020603050405020304" pitchFamily="18" charset="0"/>
              </a:rPr>
              <a:t>4. </a:t>
            </a:r>
            <a:r>
              <a:rPr lang="ru-RU" sz="2000" dirty="0">
                <a:solidFill>
                  <a:srgbClr val="002060"/>
                </a:solidFill>
                <a:latin typeface="Times New Roman" pitchFamily="18" charset="0"/>
                <a:cs typeface="Times New Roman" pitchFamily="18" charset="0"/>
              </a:rPr>
              <a:t>Могут использоваться различные образовательные технологии, в том числе </a:t>
            </a:r>
            <a:r>
              <a:rPr lang="ru-RU" sz="2000" b="1" dirty="0">
                <a:solidFill>
                  <a:srgbClr val="002060"/>
                </a:solidFill>
                <a:latin typeface="Times New Roman" pitchFamily="18" charset="0"/>
                <a:cs typeface="Times New Roman" pitchFamily="18" charset="0"/>
              </a:rPr>
              <a:t>дистанционные образовательные технологии, дистанционное обучение, за исключением тех, которые могут нанести вред здоровью детей</a:t>
            </a:r>
            <a:r>
              <a:rPr lang="ru-RU" sz="2000" dirty="0">
                <a:solidFill>
                  <a:srgbClr val="002060"/>
                </a:solidFill>
                <a:latin typeface="Times New Roman" pitchFamily="18" charset="0"/>
                <a:cs typeface="Times New Roman" pitchFamily="18" charset="0"/>
              </a:rPr>
              <a:t> </a:t>
            </a:r>
            <a:br>
              <a:rPr lang="ru-RU" sz="2000" dirty="0">
                <a:solidFill>
                  <a:srgbClr val="002060"/>
                </a:solidFill>
                <a:latin typeface="Times New Roman" pitchFamily="18" charset="0"/>
                <a:cs typeface="Times New Roman" pitchFamily="18" charset="0"/>
              </a:rPr>
            </a:br>
            <a:r>
              <a:rPr lang="ru-RU" sz="2000" b="1" dirty="0">
                <a:solidFill>
                  <a:srgbClr val="002060"/>
                </a:solidFill>
                <a:latin typeface="Times New Roman" pitchFamily="18" charset="0"/>
                <a:cs typeface="Times New Roman" pitchFamily="18" charset="0"/>
              </a:rPr>
              <a:t>5. </a:t>
            </a:r>
            <a:r>
              <a:rPr lang="ru-RU" sz="2000" dirty="0">
                <a:solidFill>
                  <a:srgbClr val="002060"/>
                </a:solidFill>
                <a:latin typeface="Times New Roman" pitchFamily="18" charset="0"/>
                <a:cs typeface="Times New Roman" pitchFamily="18" charset="0"/>
              </a:rPr>
              <a:t>Педагог самостоятельно определяет формы, способы, методы реализации ФОП ДО, в соответствии с задачами воспитания и обучения, возрастными и индивидуальными особенностями детей, спецификой их образовательных потребностей и интересов. При выборе форм реализации образовательного содержания, необходимо ориентироваться на виды детской деятельности, определенные во ФГОС ДО для каждого возрастного этапа (младенческий, ранний, дошкольный возраст) </a:t>
            </a:r>
            <a:br>
              <a:rPr lang="ru-RU" sz="2000" dirty="0">
                <a:solidFill>
                  <a:srgbClr val="002060"/>
                </a:solidFill>
                <a:latin typeface="Times New Roman" pitchFamily="18" charset="0"/>
                <a:cs typeface="Times New Roman" pitchFamily="18" charset="0"/>
              </a:rPr>
            </a:br>
            <a:r>
              <a:rPr lang="ru-RU" sz="2000" b="1" dirty="0">
                <a:solidFill>
                  <a:srgbClr val="002060"/>
                </a:solidFill>
                <a:latin typeface="Times New Roman" pitchFamily="18" charset="0"/>
                <a:cs typeface="Times New Roman" pitchFamily="18" charset="0"/>
              </a:rPr>
              <a:t>6. Уточнены методы реализации задач воспитания, методы реализации задач обучения дошкольников.</a:t>
            </a:r>
            <a:br>
              <a:rPr lang="ru-RU" sz="2000" dirty="0">
                <a:solidFill>
                  <a:srgbClr val="002060"/>
                </a:solidFill>
                <a:latin typeface="Times New Roman" pitchFamily="18" charset="0"/>
                <a:cs typeface="Times New Roman" pitchFamily="18" charset="0"/>
              </a:rPr>
            </a:br>
            <a:r>
              <a:rPr lang="ru-RU" sz="2000" b="1" dirty="0">
                <a:solidFill>
                  <a:srgbClr val="002060"/>
                </a:solidFill>
                <a:latin typeface="Times New Roman" pitchFamily="18" charset="0"/>
                <a:cs typeface="Times New Roman" pitchFamily="18" charset="0"/>
              </a:rPr>
              <a:t>7. </a:t>
            </a:r>
            <a:r>
              <a:rPr lang="ru-RU" sz="2000" dirty="0">
                <a:solidFill>
                  <a:srgbClr val="002060"/>
                </a:solidFill>
                <a:latin typeface="Times New Roman" pitchFamily="18" charset="0"/>
                <a:cs typeface="Times New Roman" pitchFamily="18" charset="0"/>
              </a:rPr>
              <a:t>Представлены варианты </a:t>
            </a:r>
            <a:r>
              <a:rPr lang="ru-RU" sz="2000" b="1" dirty="0">
                <a:solidFill>
                  <a:srgbClr val="002060"/>
                </a:solidFill>
                <a:latin typeface="Times New Roman" pitchFamily="18" charset="0"/>
                <a:cs typeface="Times New Roman" pitchFamily="18" charset="0"/>
              </a:rPr>
              <a:t>организации совместной деятельности</a:t>
            </a:r>
            <a:r>
              <a:rPr lang="ru-RU" sz="2000" dirty="0">
                <a:solidFill>
                  <a:srgbClr val="002060"/>
                </a:solidFill>
                <a:latin typeface="Times New Roman" pitchFamily="18" charset="0"/>
                <a:cs typeface="Times New Roman" pitchFamily="18" charset="0"/>
              </a:rPr>
              <a:t> </a:t>
            </a:r>
            <a:r>
              <a:rPr lang="ru-RU" sz="2000" b="1" dirty="0">
                <a:solidFill>
                  <a:srgbClr val="002060"/>
                </a:solidFill>
                <a:latin typeface="Times New Roman" pitchFamily="18" charset="0"/>
                <a:cs typeface="Times New Roman" pitchFamily="18" charset="0"/>
              </a:rPr>
              <a:t>детей с педагогом и другими детьми</a:t>
            </a:r>
            <a:r>
              <a:rPr lang="ru-RU" sz="2000" dirty="0">
                <a:solidFill>
                  <a:srgbClr val="002060"/>
                </a:solidFill>
                <a:latin typeface="Times New Roman" pitchFamily="18" charset="0"/>
                <a:cs typeface="Times New Roman" pitchFamily="18" charset="0"/>
              </a:rPr>
              <a:t>, </a:t>
            </a:r>
            <a:r>
              <a:rPr lang="ru-RU" sz="2000" b="1" dirty="0">
                <a:solidFill>
                  <a:srgbClr val="002060"/>
                </a:solidFill>
                <a:latin typeface="Times New Roman" pitchFamily="18" charset="0"/>
                <a:cs typeface="Times New Roman" pitchFamily="18" charset="0"/>
              </a:rPr>
              <a:t>уточнены возможные варианты позиции педагога </a:t>
            </a:r>
            <a:r>
              <a:rPr lang="ru-RU" sz="2000" dirty="0">
                <a:solidFill>
                  <a:srgbClr val="002060"/>
                </a:solidFill>
                <a:latin typeface="Times New Roman" pitchFamily="18" charset="0"/>
                <a:cs typeface="Times New Roman" pitchFamily="18" charset="0"/>
              </a:rPr>
              <a:t>на основе его функции: обучает чему-то новому, равноправный партнер, направляет совместную деятельность детской группы, организует деятельность детей друг с другом, наблюдает самостоятельную деятельность детей </a:t>
            </a:r>
            <a:br>
              <a:rPr lang="ru-RU" sz="2000" dirty="0">
                <a:solidFill>
                  <a:srgbClr val="002060"/>
                </a:solidFill>
                <a:latin typeface="Times New Roman" pitchFamily="18" charset="0"/>
                <a:cs typeface="Times New Roman" pitchFamily="18" charset="0"/>
              </a:rPr>
            </a:br>
            <a:r>
              <a:rPr lang="ru-RU" sz="2000" b="1" dirty="0">
                <a:solidFill>
                  <a:srgbClr val="002060"/>
                </a:solidFill>
                <a:latin typeface="Times New Roman" pitchFamily="18" charset="0"/>
                <a:cs typeface="Times New Roman" pitchFamily="18" charset="0"/>
              </a:rPr>
              <a:t>8. </a:t>
            </a:r>
            <a:r>
              <a:rPr lang="ru-RU" sz="2000" dirty="0">
                <a:solidFill>
                  <a:srgbClr val="002060"/>
                </a:solidFill>
                <a:latin typeface="Times New Roman" pitchFamily="18" charset="0"/>
                <a:cs typeface="Times New Roman" pitchFamily="18" charset="0"/>
              </a:rPr>
              <a:t>Уточнено особое место </a:t>
            </a:r>
            <a:r>
              <a:rPr lang="ru-RU" sz="2000" b="1" dirty="0">
                <a:solidFill>
                  <a:srgbClr val="002060"/>
                </a:solidFill>
                <a:latin typeface="Times New Roman" pitchFamily="18" charset="0"/>
                <a:cs typeface="Times New Roman" pitchFamily="18" charset="0"/>
              </a:rPr>
              <a:t>и роль игры в образовательной деятельности</a:t>
            </a:r>
            <a:r>
              <a:rPr lang="ru-RU" sz="2000" dirty="0">
                <a:solidFill>
                  <a:srgbClr val="002060"/>
                </a:solidFill>
                <a:latin typeface="Times New Roman" pitchFamily="18" charset="0"/>
                <a:cs typeface="Times New Roman" pitchFamily="18" charset="0"/>
              </a:rPr>
              <a:t> и в развитии детей </a:t>
            </a:r>
            <a:br>
              <a:rPr lang="ru-RU" sz="2000" dirty="0"/>
            </a:br>
            <a:endParaRPr lang="ru-RU" sz="20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799761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0600" y="381000"/>
            <a:ext cx="7924800" cy="6019800"/>
          </a:xfrm>
        </p:spPr>
        <p:txBody>
          <a:bodyPr>
            <a:normAutofit/>
          </a:bodyPr>
          <a:lstStyle/>
          <a:p>
            <a:pPr algn="l"/>
            <a:r>
              <a:rPr lang="ru-RU" sz="2000" b="1" dirty="0">
                <a:solidFill>
                  <a:srgbClr val="002060"/>
                </a:solidFill>
                <a:latin typeface="Times New Roman" pitchFamily="18" charset="0"/>
                <a:cs typeface="Times New Roman" pitchFamily="18" charset="0"/>
              </a:rPr>
              <a:t>9. </a:t>
            </a:r>
            <a:r>
              <a:rPr lang="ru-RU" sz="2000" dirty="0">
                <a:solidFill>
                  <a:srgbClr val="002060"/>
                </a:solidFill>
                <a:latin typeface="Times New Roman" pitchFamily="18" charset="0"/>
                <a:cs typeface="Times New Roman" pitchFamily="18" charset="0"/>
              </a:rPr>
              <a:t>Уточнены возможные формы организации образовательной деятельности по Программе в </a:t>
            </a:r>
            <a:r>
              <a:rPr lang="ru-RU" sz="2000" b="1" dirty="0">
                <a:solidFill>
                  <a:srgbClr val="002060"/>
                </a:solidFill>
                <a:latin typeface="Times New Roman" pitchFamily="18" charset="0"/>
                <a:cs typeface="Times New Roman" pitchFamily="18" charset="0"/>
              </a:rPr>
              <a:t>первой половине дня, на прогулке, во второй половине дня</a:t>
            </a:r>
            <a:r>
              <a:rPr lang="ru-RU" sz="2000" dirty="0">
                <a:solidFill>
                  <a:srgbClr val="002060"/>
                </a:solidFill>
                <a:latin typeface="Times New Roman" pitchFamily="18" charset="0"/>
                <a:cs typeface="Times New Roman" pitchFamily="18" charset="0"/>
              </a:rPr>
              <a:t>; </a:t>
            </a:r>
            <a:br>
              <a:rPr lang="ru-RU" sz="2000" dirty="0">
                <a:solidFill>
                  <a:srgbClr val="002060"/>
                </a:solidFill>
                <a:latin typeface="Times New Roman" pitchFamily="18" charset="0"/>
                <a:cs typeface="Times New Roman" pitchFamily="18" charset="0"/>
              </a:rPr>
            </a:br>
            <a:r>
              <a:rPr lang="ru-RU" sz="2000" b="1" dirty="0">
                <a:solidFill>
                  <a:srgbClr val="002060"/>
                </a:solidFill>
                <a:latin typeface="Times New Roman" pitchFamily="18" charset="0"/>
                <a:cs typeface="Times New Roman" pitchFamily="18" charset="0"/>
              </a:rPr>
              <a:t>10. </a:t>
            </a:r>
            <a:r>
              <a:rPr lang="ru-RU" sz="2000" dirty="0">
                <a:solidFill>
                  <a:srgbClr val="002060"/>
                </a:solidFill>
                <a:latin typeface="Times New Roman" pitchFamily="18" charset="0"/>
                <a:cs typeface="Times New Roman" pitchFamily="18" charset="0"/>
              </a:rPr>
              <a:t>Развернуто представлена информация </a:t>
            </a:r>
            <a:r>
              <a:rPr lang="ru-RU" sz="2000" b="1" dirty="0">
                <a:solidFill>
                  <a:srgbClr val="002060"/>
                </a:solidFill>
                <a:latin typeface="Times New Roman" pitchFamily="18" charset="0"/>
                <a:cs typeface="Times New Roman" pitchFamily="18" charset="0"/>
              </a:rPr>
              <a:t>о занятии</a:t>
            </a:r>
            <a:r>
              <a:rPr lang="ru-RU" sz="2000" dirty="0">
                <a:solidFill>
                  <a:srgbClr val="002060"/>
                </a:solidFill>
                <a:latin typeface="Times New Roman" pitchFamily="18" charset="0"/>
                <a:cs typeface="Times New Roman" pitchFamily="18" charset="0"/>
              </a:rPr>
              <a:t> как организационной форме, не означающей обязательную регламентированность процесса, и предполагающей выбор педагогом содержания и педагогически обоснованных методов образовательной деятельности </a:t>
            </a:r>
            <a:br>
              <a:rPr lang="ru-RU" sz="2000" dirty="0">
                <a:solidFill>
                  <a:srgbClr val="002060"/>
                </a:solidFill>
                <a:latin typeface="Times New Roman" pitchFamily="18" charset="0"/>
                <a:cs typeface="Times New Roman" pitchFamily="18" charset="0"/>
              </a:rPr>
            </a:br>
            <a:r>
              <a:rPr lang="ru-RU" sz="2000" b="1" dirty="0">
                <a:solidFill>
                  <a:srgbClr val="002060"/>
                </a:solidFill>
                <a:latin typeface="Times New Roman" pitchFamily="18" charset="0"/>
                <a:cs typeface="Times New Roman" pitchFamily="18" charset="0"/>
              </a:rPr>
              <a:t>11. </a:t>
            </a:r>
            <a:r>
              <a:rPr lang="ru-RU" sz="2000" dirty="0">
                <a:solidFill>
                  <a:srgbClr val="002060"/>
                </a:solidFill>
                <a:latin typeface="Times New Roman" pitchFamily="18" charset="0"/>
                <a:cs typeface="Times New Roman" pitchFamily="18" charset="0"/>
              </a:rPr>
              <a:t>Выделены способы, направления и условия </a:t>
            </a:r>
            <a:r>
              <a:rPr lang="ru-RU" sz="2000" b="1" dirty="0">
                <a:solidFill>
                  <a:srgbClr val="002060"/>
                </a:solidFill>
                <a:latin typeface="Times New Roman" pitchFamily="18" charset="0"/>
                <a:cs typeface="Times New Roman" pitchFamily="18" charset="0"/>
              </a:rPr>
              <a:t>поддержки детской инициативы</a:t>
            </a:r>
            <a:r>
              <a:rPr lang="ru-RU" sz="2000" dirty="0">
                <a:solidFill>
                  <a:srgbClr val="002060"/>
                </a:solidFill>
                <a:latin typeface="Times New Roman" pitchFamily="18" charset="0"/>
                <a:cs typeface="Times New Roman" pitchFamily="18" charset="0"/>
              </a:rPr>
              <a:t> на разных возрастных этапах </a:t>
            </a:r>
            <a:br>
              <a:rPr lang="ru-RU" sz="2000" dirty="0">
                <a:solidFill>
                  <a:srgbClr val="002060"/>
                </a:solidFill>
                <a:latin typeface="Times New Roman" pitchFamily="18" charset="0"/>
                <a:cs typeface="Times New Roman" pitchFamily="18" charset="0"/>
              </a:rPr>
            </a:br>
            <a:r>
              <a:rPr lang="ru-RU" sz="2000" b="1" dirty="0">
                <a:solidFill>
                  <a:srgbClr val="002060"/>
                </a:solidFill>
                <a:latin typeface="Times New Roman" pitchFamily="18" charset="0"/>
                <a:cs typeface="Times New Roman" pitchFamily="18" charset="0"/>
              </a:rPr>
              <a:t>12. </a:t>
            </a:r>
            <a:r>
              <a:rPr lang="ru-RU" sz="2000" dirty="0">
                <a:solidFill>
                  <a:srgbClr val="002060"/>
                </a:solidFill>
                <a:latin typeface="Times New Roman" pitchFamily="18" charset="0"/>
                <a:cs typeface="Times New Roman" pitchFamily="18" charset="0"/>
              </a:rPr>
              <a:t>Представлено направление взаимодействия педагогического коллектива с семьями воспитанников: цель, задачи, принципы, направления, возможные формы </a:t>
            </a:r>
            <a:r>
              <a:rPr lang="ru-RU" sz="2000" b="1" dirty="0">
                <a:solidFill>
                  <a:srgbClr val="002060"/>
                </a:solidFill>
                <a:latin typeface="Times New Roman" pitchFamily="18" charset="0"/>
                <a:cs typeface="Times New Roman" pitchFamily="18" charset="0"/>
              </a:rPr>
              <a:t>(расширено)</a:t>
            </a:r>
            <a:r>
              <a:rPr lang="ru-RU" sz="2000" dirty="0">
                <a:solidFill>
                  <a:srgbClr val="002060"/>
                </a:solidFill>
                <a:latin typeface="Times New Roman" pitchFamily="18" charset="0"/>
                <a:cs typeface="Times New Roman" pitchFamily="18" charset="0"/>
              </a:rPr>
              <a:t> </a:t>
            </a:r>
            <a:br>
              <a:rPr lang="ru-RU" sz="2000" dirty="0">
                <a:solidFill>
                  <a:srgbClr val="002060"/>
                </a:solidFill>
                <a:latin typeface="Times New Roman" pitchFamily="18" charset="0"/>
                <a:cs typeface="Times New Roman" pitchFamily="18" charset="0"/>
              </a:rPr>
            </a:br>
            <a:r>
              <a:rPr lang="ru-RU" sz="2000" b="1" dirty="0">
                <a:solidFill>
                  <a:srgbClr val="002060"/>
                </a:solidFill>
                <a:latin typeface="Times New Roman" pitchFamily="18" charset="0"/>
                <a:cs typeface="Times New Roman" pitchFamily="18" charset="0"/>
              </a:rPr>
              <a:t>13. </a:t>
            </a:r>
            <a:r>
              <a:rPr lang="ru-RU" sz="2000" dirty="0">
                <a:solidFill>
                  <a:srgbClr val="002060"/>
                </a:solidFill>
                <a:latin typeface="Times New Roman" pitchFamily="18" charset="0"/>
                <a:cs typeface="Times New Roman" pitchFamily="18" charset="0"/>
              </a:rPr>
              <a:t>Представлено направление коррекционно-развивающей работы с детьми и/или инклюзивного образования: задачи, содержание, формы организации и др</a:t>
            </a:r>
            <a:r>
              <a:rPr lang="ru-RU" sz="2000" b="1" dirty="0">
                <a:solidFill>
                  <a:srgbClr val="002060"/>
                </a:solidFill>
                <a:latin typeface="Times New Roman" pitchFamily="18" charset="0"/>
                <a:cs typeface="Times New Roman" pitchFamily="18" charset="0"/>
              </a:rPr>
              <a:t>. (расширено</a:t>
            </a:r>
            <a:r>
              <a:rPr lang="ru-RU" sz="2000" dirty="0">
                <a:solidFill>
                  <a:srgbClr val="002060"/>
                </a:solidFill>
                <a:latin typeface="Times New Roman" pitchFamily="18" charset="0"/>
                <a:cs typeface="Times New Roman" pitchFamily="18" charset="0"/>
              </a:rPr>
              <a:t>) </a:t>
            </a:r>
            <a:br>
              <a:rPr lang="ru-RU" sz="2000" dirty="0">
                <a:solidFill>
                  <a:srgbClr val="002060"/>
                </a:solidFill>
                <a:latin typeface="Times New Roman" pitchFamily="18" charset="0"/>
                <a:cs typeface="Times New Roman" pitchFamily="18" charset="0"/>
              </a:rPr>
            </a:br>
            <a:r>
              <a:rPr lang="ru-RU" sz="2000" b="1" dirty="0">
                <a:solidFill>
                  <a:srgbClr val="002060"/>
                </a:solidFill>
                <a:latin typeface="Times New Roman" pitchFamily="18" charset="0"/>
                <a:cs typeface="Times New Roman" pitchFamily="18" charset="0"/>
              </a:rPr>
              <a:t>14. </a:t>
            </a:r>
            <a:r>
              <a:rPr lang="ru-RU" sz="2000" dirty="0">
                <a:solidFill>
                  <a:srgbClr val="002060"/>
                </a:solidFill>
                <a:latin typeface="Times New Roman" pitchFamily="18" charset="0"/>
                <a:cs typeface="Times New Roman" pitchFamily="18" charset="0"/>
              </a:rPr>
              <a:t>Отдельным блоком (п. 29) </a:t>
            </a:r>
            <a:r>
              <a:rPr lang="ru-RU" sz="2000" b="1" dirty="0">
                <a:solidFill>
                  <a:srgbClr val="002060"/>
                </a:solidFill>
                <a:latin typeface="Times New Roman" pitchFamily="18" charset="0"/>
                <a:cs typeface="Times New Roman" pitchFamily="18" charset="0"/>
              </a:rPr>
              <a:t>включена Федеральная программа воспитания. </a:t>
            </a:r>
            <a:br>
              <a:rPr lang="ru-RU" sz="2000" dirty="0">
                <a:solidFill>
                  <a:srgbClr val="002060"/>
                </a:solidFill>
                <a:latin typeface="Times New Roman" pitchFamily="18" charset="0"/>
                <a:cs typeface="Times New Roman" pitchFamily="18" charset="0"/>
              </a:rPr>
            </a:br>
            <a:endParaRPr lang="ru-RU" sz="20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16522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15962"/>
          </a:xfrm>
        </p:spPr>
        <p:txBody>
          <a:bodyPr>
            <a:normAutofit/>
          </a:bodyPr>
          <a:lstStyle/>
          <a:p>
            <a:r>
              <a:rPr lang="ru-RU" sz="2800" b="1" dirty="0">
                <a:solidFill>
                  <a:srgbClr val="002060"/>
                </a:solidFill>
                <a:latin typeface="Times New Roman" pitchFamily="18" charset="0"/>
                <a:cs typeface="Times New Roman" pitchFamily="18" charset="0"/>
              </a:rPr>
              <a:t>Организационный раздел</a:t>
            </a:r>
          </a:p>
        </p:txBody>
      </p:sp>
      <p:sp>
        <p:nvSpPr>
          <p:cNvPr id="3" name="Объект 2"/>
          <p:cNvSpPr>
            <a:spLocks noGrp="1"/>
          </p:cNvSpPr>
          <p:nvPr>
            <p:ph idx="1"/>
          </p:nvPr>
        </p:nvSpPr>
        <p:spPr>
          <a:xfrm>
            <a:off x="838200" y="-76200"/>
            <a:ext cx="8077200" cy="6202363"/>
          </a:xfrm>
        </p:spPr>
        <p:txBody>
          <a:bodyPr>
            <a:normAutofit/>
          </a:bodyPr>
          <a:lstStyle/>
          <a:p>
            <a:pPr marL="0" indent="0">
              <a:buNone/>
            </a:pPr>
            <a:r>
              <a:rPr lang="ru-RU" sz="1800" b="1" dirty="0">
                <a:solidFill>
                  <a:srgbClr val="002060"/>
                </a:solidFill>
                <a:latin typeface="Times New Roman" pitchFamily="18" charset="0"/>
                <a:cs typeface="Times New Roman" pitchFamily="18" charset="0"/>
              </a:rPr>
              <a:t>1. </a:t>
            </a:r>
            <a:r>
              <a:rPr lang="ru-RU" sz="1800" dirty="0">
                <a:solidFill>
                  <a:srgbClr val="002060"/>
                </a:solidFill>
                <a:latin typeface="Times New Roman" pitchFamily="18" charset="0"/>
                <a:cs typeface="Times New Roman" pitchFamily="18" charset="0"/>
              </a:rPr>
              <a:t>Психолого-педагогические условия дополнены (например, </a:t>
            </a:r>
            <a:r>
              <a:rPr lang="ru-RU" sz="1800" b="1" dirty="0">
                <a:solidFill>
                  <a:srgbClr val="002060"/>
                </a:solidFill>
                <a:latin typeface="Times New Roman" pitchFamily="18" charset="0"/>
                <a:cs typeface="Times New Roman" pitchFamily="18" charset="0"/>
              </a:rPr>
              <a:t>уточнено, что образовательные задачи могут решаться как с помощью новых форм организации процесса образования (проектная деятельность, образовательная ситуация, обогащенные игры детей в центрах детской активности, проблемно-обучающие ситуации в рамках интеграции образовательных областей)</a:t>
            </a:r>
            <a:r>
              <a:rPr lang="ru-RU" sz="1800" dirty="0">
                <a:solidFill>
                  <a:srgbClr val="002060"/>
                </a:solidFill>
                <a:latin typeface="Times New Roman" pitchFamily="18" charset="0"/>
                <a:cs typeface="Times New Roman" pitchFamily="18" charset="0"/>
              </a:rPr>
              <a:t> </a:t>
            </a:r>
            <a:r>
              <a:rPr lang="ru-RU" sz="1800" b="1" dirty="0">
                <a:solidFill>
                  <a:srgbClr val="002060"/>
                </a:solidFill>
                <a:latin typeface="Times New Roman" pitchFamily="18" charset="0"/>
                <a:cs typeface="Times New Roman" pitchFamily="18" charset="0"/>
              </a:rPr>
              <a:t>так и традиционных (фронтальные, групповые, индивидуальные занятия)</a:t>
            </a:r>
            <a:r>
              <a:rPr lang="ru-RU" sz="1800" dirty="0">
                <a:solidFill>
                  <a:srgbClr val="002060"/>
                </a:solidFill>
                <a:latin typeface="Times New Roman" pitchFamily="18" charset="0"/>
                <a:cs typeface="Times New Roman" pitchFamily="18" charset="0"/>
              </a:rPr>
              <a:t>.</a:t>
            </a:r>
            <a:endParaRPr lang="en-US" sz="1800" dirty="0">
              <a:solidFill>
                <a:srgbClr val="002060"/>
              </a:solidFill>
              <a:latin typeface="Times New Roman" pitchFamily="18" charset="0"/>
              <a:cs typeface="Times New Roman" pitchFamily="18" charset="0"/>
            </a:endParaRPr>
          </a:p>
          <a:p>
            <a:pPr marL="0" indent="0">
              <a:buNone/>
            </a:pPr>
            <a:endParaRPr lang="ru-RU" sz="1800" dirty="0">
              <a:solidFill>
                <a:srgbClr val="002060"/>
              </a:solidFill>
              <a:latin typeface="Times New Roman" pitchFamily="18" charset="0"/>
              <a:cs typeface="Times New Roman" pitchFamily="18" charset="0"/>
            </a:endParaRPr>
          </a:p>
          <a:p>
            <a:pPr marL="0" indent="0">
              <a:buNone/>
            </a:pPr>
            <a:r>
              <a:rPr lang="ru-RU" sz="1800" b="1" dirty="0">
                <a:solidFill>
                  <a:srgbClr val="002060"/>
                </a:solidFill>
                <a:latin typeface="Times New Roman" pitchFamily="18" charset="0"/>
                <a:cs typeface="Times New Roman" pitchFamily="18" charset="0"/>
              </a:rPr>
              <a:t>2. </a:t>
            </a:r>
            <a:r>
              <a:rPr lang="ru-RU" sz="1800" dirty="0">
                <a:solidFill>
                  <a:srgbClr val="002060"/>
                </a:solidFill>
                <a:latin typeface="Times New Roman" pitchFamily="18" charset="0"/>
                <a:cs typeface="Times New Roman" pitchFamily="18" charset="0"/>
              </a:rPr>
              <a:t>В блоке, посвященном РППС, </a:t>
            </a:r>
            <a:r>
              <a:rPr lang="ru-RU" sz="1800" b="1" dirty="0">
                <a:solidFill>
                  <a:srgbClr val="002060"/>
                </a:solidFill>
                <a:latin typeface="Times New Roman" pitchFamily="18" charset="0"/>
                <a:cs typeface="Times New Roman" pitchFamily="18" charset="0"/>
              </a:rPr>
              <a:t>уточнено</a:t>
            </a:r>
            <a:r>
              <a:rPr lang="ru-RU" sz="1800" dirty="0">
                <a:solidFill>
                  <a:srgbClr val="002060"/>
                </a:solidFill>
                <a:latin typeface="Times New Roman" pitchFamily="18" charset="0"/>
                <a:cs typeface="Times New Roman" pitchFamily="18" charset="0"/>
              </a:rPr>
              <a:t>, что ФОП ДО не выдвигает жестких требований к организации РППС, и оставляет за ДОО право самостоятельно проектировать предметно-пространственную среду в соответствии с ФГОС ДО и с учетом целей и принципов Программы, а также ряда требований* </a:t>
            </a:r>
            <a:endParaRPr lang="ru-RU" sz="18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021040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457200"/>
            <a:ext cx="8077200" cy="5867400"/>
          </a:xfrm>
        </p:spPr>
        <p:txBody>
          <a:bodyPr>
            <a:normAutofit/>
          </a:bodyPr>
          <a:lstStyle/>
          <a:p>
            <a:pPr algn="l"/>
            <a:r>
              <a:rPr lang="ru-RU" sz="1800" b="1" dirty="0">
                <a:solidFill>
                  <a:srgbClr val="002060"/>
                </a:solidFill>
                <a:latin typeface="Times New Roman" pitchFamily="18" charset="0"/>
                <a:cs typeface="Times New Roman" pitchFamily="18" charset="0"/>
              </a:rPr>
              <a:t>3.</a:t>
            </a:r>
            <a:r>
              <a:rPr lang="ru-RU" sz="1800" dirty="0">
                <a:solidFill>
                  <a:srgbClr val="002060"/>
                </a:solidFill>
                <a:latin typeface="Times New Roman" pitchFamily="18" charset="0"/>
                <a:cs typeface="Times New Roman" pitchFamily="18" charset="0"/>
              </a:rPr>
              <a:t> </a:t>
            </a:r>
            <a:r>
              <a:rPr lang="ru-RU" sz="2000" dirty="0">
                <a:solidFill>
                  <a:srgbClr val="002060"/>
                </a:solidFill>
                <a:latin typeface="Times New Roman" pitchFamily="18" charset="0"/>
                <a:cs typeface="Times New Roman" pitchFamily="18" charset="0"/>
              </a:rPr>
              <a:t>Блок, посвященный материально-техническому обеспечению Программы, обеспеченности методическими материалами и средствами обучения и воспитания, наполнен обобщенными требованиями</a:t>
            </a:r>
            <a:br>
              <a:rPr lang="ru-RU" sz="2000" dirty="0">
                <a:solidFill>
                  <a:srgbClr val="002060"/>
                </a:solidFill>
                <a:latin typeface="Times New Roman" pitchFamily="18" charset="0"/>
                <a:cs typeface="Times New Roman" pitchFamily="18" charset="0"/>
              </a:rPr>
            </a:br>
            <a:r>
              <a:rPr lang="ru-RU" sz="1800" dirty="0">
                <a:solidFill>
                  <a:srgbClr val="002060"/>
                </a:solidFill>
                <a:latin typeface="Times New Roman" pitchFamily="18" charset="0"/>
                <a:cs typeface="Times New Roman" pitchFamily="18" charset="0"/>
              </a:rPr>
              <a:t> </a:t>
            </a:r>
            <a:br>
              <a:rPr lang="ru-RU" sz="1800" dirty="0">
                <a:solidFill>
                  <a:srgbClr val="002060"/>
                </a:solidFill>
                <a:latin typeface="Times New Roman" pitchFamily="18" charset="0"/>
                <a:cs typeface="Times New Roman" pitchFamily="18" charset="0"/>
              </a:rPr>
            </a:br>
            <a:r>
              <a:rPr lang="ru-RU" sz="2000" b="1" dirty="0">
                <a:solidFill>
                  <a:srgbClr val="002060"/>
                </a:solidFill>
                <a:latin typeface="Times New Roman" pitchFamily="18" charset="0"/>
                <a:cs typeface="Times New Roman" pitchFamily="18" charset="0"/>
              </a:rPr>
              <a:t>4. </a:t>
            </a:r>
            <a:r>
              <a:rPr lang="ru-RU" sz="2000" dirty="0">
                <a:solidFill>
                  <a:srgbClr val="002060"/>
                </a:solidFill>
                <a:latin typeface="Times New Roman" pitchFamily="18" charset="0"/>
                <a:cs typeface="Times New Roman" pitchFamily="18" charset="0"/>
              </a:rPr>
              <a:t>Представлен </a:t>
            </a:r>
            <a:r>
              <a:rPr lang="ru-RU" sz="2000" b="1" dirty="0">
                <a:solidFill>
                  <a:srgbClr val="002060"/>
                </a:solidFill>
                <a:latin typeface="Times New Roman" pitchFamily="18" charset="0"/>
                <a:cs typeface="Times New Roman" pitchFamily="18" charset="0"/>
              </a:rPr>
              <a:t>развернутый примерный перечень</a:t>
            </a:r>
            <a:r>
              <a:rPr lang="ru-RU" sz="2000" dirty="0">
                <a:solidFill>
                  <a:srgbClr val="002060"/>
                </a:solidFill>
                <a:latin typeface="Times New Roman" pitchFamily="18" charset="0"/>
                <a:cs typeface="Times New Roman" pitchFamily="18" charset="0"/>
              </a:rPr>
              <a:t> художественной литературы (для каждой группы детей от 1 года до 7 лет), музыкальных произведений, игр, упражнений и т.п. (для всех возрастных групп от 2 мес. до 7 лет), произведений изобразительного искусства (для каждой возрастной группы от 2 до 7 лет), а также </a:t>
            </a:r>
            <a:r>
              <a:rPr lang="ru-RU" sz="2000" b="1" dirty="0">
                <a:solidFill>
                  <a:srgbClr val="002060"/>
                </a:solidFill>
                <a:latin typeface="Times New Roman" pitchFamily="18" charset="0"/>
                <a:cs typeface="Times New Roman" pitchFamily="18" charset="0"/>
              </a:rPr>
              <a:t>анимационных произведений</a:t>
            </a:r>
            <a:r>
              <a:rPr lang="ru-RU" sz="2000" dirty="0">
                <a:solidFill>
                  <a:srgbClr val="002060"/>
                </a:solidFill>
                <a:latin typeface="Times New Roman" pitchFamily="18" charset="0"/>
                <a:cs typeface="Times New Roman" pitchFamily="18" charset="0"/>
              </a:rPr>
              <a:t>, которые рекомендуются для семейного просмотра и могут быть использованы в образовательном процессе ДОО (преимущественно отечественные мультипликационные фильмы и сериалы для детей 5-6 и 6-7 лет);</a:t>
            </a:r>
            <a:br>
              <a:rPr lang="ru-RU" sz="2200" dirty="0">
                <a:solidFill>
                  <a:srgbClr val="002060"/>
                </a:solidFill>
                <a:latin typeface="Times New Roman" pitchFamily="18" charset="0"/>
                <a:cs typeface="Times New Roman" pitchFamily="18" charset="0"/>
              </a:rPr>
            </a:br>
            <a:endParaRPr lang="ru-RU" sz="22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700215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0" y="457200"/>
            <a:ext cx="7467600" cy="5867400"/>
          </a:xfrm>
        </p:spPr>
        <p:txBody>
          <a:bodyPr>
            <a:normAutofit/>
          </a:bodyPr>
          <a:lstStyle/>
          <a:p>
            <a:pPr algn="l"/>
            <a:r>
              <a:rPr lang="ru-RU" sz="2000" dirty="0">
                <a:solidFill>
                  <a:srgbClr val="002060"/>
                </a:solidFill>
                <a:latin typeface="Times New Roman" pitchFamily="18" charset="0"/>
                <a:cs typeface="Times New Roman" pitchFamily="18" charset="0"/>
              </a:rPr>
              <a:t>	5. Примерный режим и распорядок дня опирается на действующие СанПиН, </a:t>
            </a:r>
            <a:r>
              <a:rPr lang="ru-RU" sz="2000" b="1" dirty="0">
                <a:solidFill>
                  <a:srgbClr val="002060"/>
                </a:solidFill>
                <a:latin typeface="Times New Roman" pitchFamily="18" charset="0"/>
                <a:cs typeface="Times New Roman" pitchFamily="18" charset="0"/>
              </a:rPr>
              <a:t>даны как четкие требования, обязательные для соблюдения, так и рамочные ориентиры для изменения режима и распорядка дня</a:t>
            </a:r>
            <a:r>
              <a:rPr lang="ru-RU" sz="2000" dirty="0">
                <a:solidFill>
                  <a:srgbClr val="002060"/>
                </a:solidFill>
                <a:latin typeface="Times New Roman" pitchFamily="18" charset="0"/>
                <a:cs typeface="Times New Roman" pitchFamily="18" charset="0"/>
              </a:rPr>
              <a:t> </a:t>
            </a:r>
            <a:br>
              <a:rPr lang="ru-RU" sz="2000" dirty="0">
                <a:solidFill>
                  <a:srgbClr val="002060"/>
                </a:solidFill>
                <a:latin typeface="Times New Roman" pitchFamily="18" charset="0"/>
                <a:cs typeface="Times New Roman" pitchFamily="18" charset="0"/>
              </a:rPr>
            </a:br>
            <a:r>
              <a:rPr lang="ru-RU" sz="2000" b="1" dirty="0">
                <a:solidFill>
                  <a:srgbClr val="002060"/>
                </a:solidFill>
                <a:latin typeface="Times New Roman" pitchFamily="18" charset="0"/>
                <a:cs typeface="Times New Roman" pitchFamily="18" charset="0"/>
              </a:rPr>
              <a:t>детей.</a:t>
            </a:r>
            <a:br>
              <a:rPr lang="ru-RU" sz="2000" dirty="0">
                <a:solidFill>
                  <a:srgbClr val="002060"/>
                </a:solidFill>
                <a:latin typeface="Times New Roman" pitchFamily="18" charset="0"/>
                <a:cs typeface="Times New Roman" pitchFamily="18" charset="0"/>
              </a:rPr>
            </a:br>
            <a:endParaRPr lang="ru-RU" sz="20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581908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59"/>
          <p:cNvPicPr/>
          <p:nvPr/>
        </p:nvPicPr>
        <p:blipFill>
          <a:blip r:embed="rId3"/>
          <a:stretch>
            <a:fillRect/>
          </a:stretch>
        </p:blipFill>
        <p:spPr>
          <a:xfrm>
            <a:off x="570281" y="404261"/>
            <a:ext cx="8421319" cy="5844140"/>
          </a:xfrm>
          <a:prstGeom prst="rect">
            <a:avLst/>
          </a:prstGeom>
        </p:spPr>
      </p:pic>
    </p:spTree>
    <p:extLst>
      <p:ext uri="{BB962C8B-B14F-4D97-AF65-F5344CB8AC3E}">
        <p14:creationId xmlns:p14="http://schemas.microsoft.com/office/powerpoint/2010/main" val="29597473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66800" y="1295400"/>
            <a:ext cx="7315200" cy="2862322"/>
          </a:xfrm>
          <a:prstGeom prst="rect">
            <a:avLst/>
          </a:prstGeom>
        </p:spPr>
        <p:txBody>
          <a:bodyPr wrap="square">
            <a:spAutoFit/>
          </a:bodyPr>
          <a:lstStyle/>
          <a:p>
            <a:r>
              <a:rPr lang="ru-RU" b="1" dirty="0">
                <a:solidFill>
                  <a:srgbClr val="002060"/>
                </a:solidFill>
                <a:latin typeface="Times New Roman" pitchFamily="18" charset="0"/>
                <a:cs typeface="Times New Roman" pitchFamily="18" charset="0"/>
              </a:rPr>
              <a:t> 	6. </a:t>
            </a:r>
            <a:r>
              <a:rPr lang="ru-RU" dirty="0">
                <a:solidFill>
                  <a:srgbClr val="002060"/>
                </a:solidFill>
                <a:latin typeface="Times New Roman" pitchFamily="18" charset="0"/>
                <a:cs typeface="Times New Roman" pitchFamily="18" charset="0"/>
              </a:rPr>
              <a:t>В блоке «Федеральный календарный план воспитательной работы» дан </a:t>
            </a:r>
            <a:r>
              <a:rPr lang="ru-RU" b="1" dirty="0">
                <a:solidFill>
                  <a:srgbClr val="002060"/>
                </a:solidFill>
                <a:latin typeface="Times New Roman" pitchFamily="18" charset="0"/>
                <a:cs typeface="Times New Roman" pitchFamily="18" charset="0"/>
              </a:rPr>
              <a:t>перечень основных государственных и народных праздников, памятных дат, и уточнено, что</a:t>
            </a:r>
            <a:r>
              <a:rPr lang="ru-RU" dirty="0">
                <a:solidFill>
                  <a:srgbClr val="002060"/>
                </a:solidFill>
                <a:latin typeface="Times New Roman" pitchFamily="18" charset="0"/>
                <a:cs typeface="Times New Roman" pitchFamily="18" charset="0"/>
              </a:rPr>
              <a:t>: </a:t>
            </a:r>
            <a:br>
              <a:rPr lang="ru-RU" dirty="0">
                <a:solidFill>
                  <a:srgbClr val="002060"/>
                </a:solidFill>
                <a:latin typeface="Times New Roman" pitchFamily="18" charset="0"/>
                <a:cs typeface="Times New Roman" pitchFamily="18" charset="0"/>
              </a:rPr>
            </a:br>
            <a:r>
              <a:rPr lang="ru-RU" dirty="0">
                <a:solidFill>
                  <a:srgbClr val="002060"/>
                </a:solidFill>
                <a:latin typeface="Times New Roman" pitchFamily="18" charset="0"/>
                <a:cs typeface="Times New Roman" pitchFamily="18" charset="0"/>
              </a:rPr>
              <a:t>• </a:t>
            </a:r>
            <a:r>
              <a:rPr lang="ru-RU" b="1" dirty="0">
                <a:solidFill>
                  <a:srgbClr val="002060"/>
                </a:solidFill>
                <a:latin typeface="Times New Roman" pitchFamily="18" charset="0"/>
                <a:cs typeface="Times New Roman" pitchFamily="18" charset="0"/>
              </a:rPr>
              <a:t>план является единым для ДОО </a:t>
            </a:r>
            <a:br>
              <a:rPr lang="ru-RU" dirty="0">
                <a:solidFill>
                  <a:srgbClr val="002060"/>
                </a:solidFill>
                <a:latin typeface="Times New Roman" pitchFamily="18" charset="0"/>
                <a:cs typeface="Times New Roman" pitchFamily="18" charset="0"/>
              </a:rPr>
            </a:br>
            <a:r>
              <a:rPr lang="ru-RU" b="1" dirty="0">
                <a:solidFill>
                  <a:srgbClr val="002060"/>
                </a:solidFill>
                <a:latin typeface="Times New Roman" pitchFamily="18" charset="0"/>
                <a:cs typeface="Times New Roman" pitchFamily="18" charset="0"/>
              </a:rPr>
              <a:t>• ДОО вправе наряду с указанными в плане, проводить иные мероприятия, согласно ключевым направлениям воспитания и дополнительного образования детей </a:t>
            </a:r>
            <a:br>
              <a:rPr lang="ru-RU" dirty="0">
                <a:solidFill>
                  <a:srgbClr val="002060"/>
                </a:solidFill>
                <a:latin typeface="Times New Roman" pitchFamily="18" charset="0"/>
                <a:cs typeface="Times New Roman" pitchFamily="18" charset="0"/>
              </a:rPr>
            </a:br>
            <a:r>
              <a:rPr lang="ru-RU" b="1" dirty="0">
                <a:solidFill>
                  <a:srgbClr val="002060"/>
                </a:solidFill>
                <a:latin typeface="Times New Roman" pitchFamily="18" charset="0"/>
                <a:cs typeface="Times New Roman" pitchFamily="18" charset="0"/>
              </a:rPr>
              <a:t>• все мероприятия плана должны проводиться с учетом особенностей Программы, а также возрастных, физиологических, психоэмоциональных особенностей де</a:t>
            </a:r>
            <a:endParaRPr lang="ru-RU" dirty="0"/>
          </a:p>
        </p:txBody>
      </p:sp>
    </p:spTree>
    <p:extLst>
      <p:ext uri="{BB962C8B-B14F-4D97-AF65-F5344CB8AC3E}">
        <p14:creationId xmlns:p14="http://schemas.microsoft.com/office/powerpoint/2010/main" val="32223733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5867400"/>
          </a:xfrm>
        </p:spPr>
        <p:txBody>
          <a:bodyPr>
            <a:normAutofit/>
          </a:bodyPr>
          <a:lstStyle/>
          <a:p>
            <a:r>
              <a:rPr lang="ru-RU" sz="2000" dirty="0">
                <a:solidFill>
                  <a:srgbClr val="002060"/>
                </a:solidFill>
                <a:latin typeface="Times New Roman" pitchFamily="18" charset="0"/>
                <a:cs typeface="Times New Roman" pitchFamily="18" charset="0"/>
              </a:rPr>
              <a:t>Заявлено, что Министерство просвещения Российской Федерации будет реализовывать </a:t>
            </a:r>
            <a:r>
              <a:rPr lang="ru-RU" sz="2000" b="1" dirty="0">
                <a:solidFill>
                  <a:srgbClr val="002060"/>
                </a:solidFill>
                <a:latin typeface="Times New Roman" pitchFamily="18" charset="0"/>
                <a:cs typeface="Times New Roman" pitchFamily="18" charset="0"/>
              </a:rPr>
              <a:t>организационно-методическое сопровождение реализации ФОП. </a:t>
            </a:r>
            <a:r>
              <a:rPr lang="ru-RU" sz="2000" dirty="0">
                <a:solidFill>
                  <a:srgbClr val="002060"/>
                </a:solidFill>
                <a:latin typeface="Times New Roman" pitchFamily="18" charset="0"/>
                <a:cs typeface="Times New Roman" pitchFamily="18" charset="0"/>
              </a:rPr>
              <a:t>Соответственно, мы понимаем</a:t>
            </a:r>
            <a:r>
              <a:rPr lang="ru-RU" sz="2000" b="1" dirty="0">
                <a:solidFill>
                  <a:srgbClr val="002060"/>
                </a:solidFill>
                <a:latin typeface="Times New Roman" pitchFamily="18" charset="0"/>
                <a:cs typeface="Times New Roman" pitchFamily="18" charset="0"/>
              </a:rPr>
              <a:t>, </a:t>
            </a:r>
            <a:r>
              <a:rPr lang="ru-RU" sz="2000" dirty="0">
                <a:solidFill>
                  <a:srgbClr val="002060"/>
                </a:solidFill>
                <a:latin typeface="Times New Roman" pitchFamily="18" charset="0"/>
                <a:cs typeface="Times New Roman" pitchFamily="18" charset="0"/>
              </a:rPr>
              <a:t>что готовятся</a:t>
            </a:r>
            <a:r>
              <a:rPr lang="ru-RU" sz="2000" b="1" dirty="0">
                <a:solidFill>
                  <a:srgbClr val="002060"/>
                </a:solidFill>
                <a:latin typeface="Times New Roman" pitchFamily="18" charset="0"/>
                <a:cs typeface="Times New Roman" pitchFamily="18" charset="0"/>
              </a:rPr>
              <a:t> методические рекомендации по переходу на ФОП ДО, по реализации ООП на основе ФОП ДО.</a:t>
            </a:r>
            <a:br>
              <a:rPr lang="ru-RU" sz="2000" dirty="0">
                <a:solidFill>
                  <a:srgbClr val="002060"/>
                </a:solidFill>
                <a:latin typeface="Times New Roman" pitchFamily="18" charset="0"/>
                <a:cs typeface="Times New Roman" pitchFamily="18" charset="0"/>
              </a:rPr>
            </a:br>
            <a:endParaRPr lang="ru-RU" sz="20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3294984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6200"/>
            <a:ext cx="8229600" cy="838200"/>
          </a:xfrm>
        </p:spPr>
        <p:txBody>
          <a:bodyPr>
            <a:normAutofit/>
          </a:bodyPr>
          <a:lstStyle/>
          <a:p>
            <a:r>
              <a:rPr lang="ru-RU" sz="2400" b="1" dirty="0">
                <a:solidFill>
                  <a:srgbClr val="002060"/>
                </a:solidFill>
                <a:latin typeface="Times New Roman" pitchFamily="18" charset="0"/>
                <a:cs typeface="Times New Roman" pitchFamily="18" charset="0"/>
              </a:rPr>
              <a:t>Что еще важно:</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641343676"/>
              </p:ext>
            </p:extLst>
          </p:nvPr>
        </p:nvGraphicFramePr>
        <p:xfrm>
          <a:off x="1295400" y="685800"/>
          <a:ext cx="7467600" cy="5562600"/>
        </p:xfrm>
        <a:graphic>
          <a:graphicData uri="http://schemas.openxmlformats.org/drawingml/2006/table">
            <a:tbl>
              <a:tblPr firstRow="1" firstCol="1" bandRow="1">
                <a:tableStyleId>{5C22544A-7EE6-4342-B048-85BDC9FD1C3A}</a:tableStyleId>
              </a:tblPr>
              <a:tblGrid>
                <a:gridCol w="3689873">
                  <a:extLst>
                    <a:ext uri="{9D8B030D-6E8A-4147-A177-3AD203B41FA5}">
                      <a16:colId xmlns:a16="http://schemas.microsoft.com/office/drawing/2014/main" val="20000"/>
                    </a:ext>
                  </a:extLst>
                </a:gridCol>
                <a:gridCol w="3777727">
                  <a:extLst>
                    <a:ext uri="{9D8B030D-6E8A-4147-A177-3AD203B41FA5}">
                      <a16:colId xmlns:a16="http://schemas.microsoft.com/office/drawing/2014/main" val="20001"/>
                    </a:ext>
                  </a:extLst>
                </a:gridCol>
              </a:tblGrid>
              <a:tr h="2309217">
                <a:tc>
                  <a:txBody>
                    <a:bodyPr/>
                    <a:lstStyle/>
                    <a:p>
                      <a:pPr algn="just">
                        <a:lnSpc>
                          <a:spcPct val="115000"/>
                        </a:lnSpc>
                        <a:spcAft>
                          <a:spcPts val="0"/>
                        </a:spcAft>
                      </a:pPr>
                      <a:r>
                        <a:rPr lang="ru-RU" sz="1400" b="1" dirty="0">
                          <a:solidFill>
                            <a:srgbClr val="002060"/>
                          </a:solidFill>
                          <a:effectLst/>
                          <a:latin typeface="Times New Roman" pitchFamily="18" charset="0"/>
                          <a:cs typeface="Times New Roman" pitchFamily="18" charset="0"/>
                        </a:rPr>
                        <a:t>ООП ДО должны быть приведены в соответствие с ФОП ДО к 01.09.2023</a:t>
                      </a:r>
                      <a:endParaRPr lang="ru-RU" sz="1400" b="1" dirty="0">
                        <a:solidFill>
                          <a:srgbClr val="002060"/>
                        </a:solidFill>
                        <a:effectLst/>
                        <a:latin typeface="Times New Roman" pitchFamily="18" charset="0"/>
                        <a:ea typeface="Calibri"/>
                        <a:cs typeface="Times New Roman" pitchFamily="18" charset="0"/>
                      </a:endParaRPr>
                    </a:p>
                  </a:txBody>
                  <a:tcPr marL="68580" marR="68580" marT="0" marB="0">
                    <a:solidFill>
                      <a:schemeClr val="accent1">
                        <a:lumMod val="20000"/>
                        <a:lumOff val="80000"/>
                      </a:schemeClr>
                    </a:solidFill>
                  </a:tcPr>
                </a:tc>
                <a:tc>
                  <a:txBody>
                    <a:bodyPr/>
                    <a:lstStyle/>
                    <a:p>
                      <a:pPr algn="just">
                        <a:lnSpc>
                          <a:spcPct val="115000"/>
                        </a:lnSpc>
                        <a:spcAft>
                          <a:spcPts val="0"/>
                        </a:spcAft>
                      </a:pPr>
                      <a:r>
                        <a:rPr lang="ru-RU" sz="1400" b="1" dirty="0">
                          <a:solidFill>
                            <a:srgbClr val="002060"/>
                          </a:solidFill>
                          <a:effectLst/>
                          <a:latin typeface="Times New Roman" pitchFamily="18" charset="0"/>
                          <a:cs typeface="Times New Roman" pitchFamily="18" charset="0"/>
                        </a:rPr>
                        <a:t>До 31.08.2023 ДОО имеют право работать по утвержденным ранее ООП ДО Крайний срок утверждения ООП ДО на основе ФОП ДО – 31.08.2023</a:t>
                      </a:r>
                      <a:endParaRPr lang="ru-RU" sz="1400" b="1" dirty="0">
                        <a:solidFill>
                          <a:srgbClr val="002060"/>
                        </a:solidFill>
                        <a:effectLst/>
                        <a:latin typeface="Times New Roman" pitchFamily="18" charset="0"/>
                        <a:ea typeface="Calibri"/>
                        <a:cs typeface="Times New Roman"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0000"/>
                  </a:ext>
                </a:extLst>
              </a:tr>
              <a:tr h="1244174">
                <a:tc>
                  <a:txBody>
                    <a:bodyPr/>
                    <a:lstStyle/>
                    <a:p>
                      <a:pPr algn="just">
                        <a:lnSpc>
                          <a:spcPct val="115000"/>
                        </a:lnSpc>
                        <a:spcAft>
                          <a:spcPts val="0"/>
                        </a:spcAft>
                      </a:pPr>
                      <a:r>
                        <a:rPr lang="ru-RU" sz="1400" b="1" dirty="0">
                          <a:solidFill>
                            <a:srgbClr val="002060"/>
                          </a:solidFill>
                          <a:effectLst/>
                          <a:latin typeface="Times New Roman" pitchFamily="18" charset="0"/>
                          <a:cs typeface="Times New Roman" pitchFamily="18" charset="0"/>
                        </a:rPr>
                        <a:t>Все ПООП ДО завершили свое действие</a:t>
                      </a:r>
                      <a:endParaRPr lang="ru-RU" sz="1400" b="1" dirty="0">
                        <a:solidFill>
                          <a:srgbClr val="002060"/>
                        </a:solidFill>
                        <a:effectLst/>
                        <a:latin typeface="Times New Roman" pitchFamily="18" charset="0"/>
                        <a:ea typeface="Calibri"/>
                        <a:cs typeface="Times New Roman" pitchFamily="18" charset="0"/>
                      </a:endParaRPr>
                    </a:p>
                  </a:txBody>
                  <a:tcPr marL="68580" marR="68580" marT="0" marB="0">
                    <a:solidFill>
                      <a:schemeClr val="accent1">
                        <a:lumMod val="20000"/>
                        <a:lumOff val="80000"/>
                      </a:schemeClr>
                    </a:solidFill>
                  </a:tcPr>
                </a:tc>
                <a:tc>
                  <a:txBody>
                    <a:bodyPr/>
                    <a:lstStyle/>
                    <a:p>
                      <a:pPr algn="just">
                        <a:lnSpc>
                          <a:spcPct val="115000"/>
                        </a:lnSpc>
                        <a:spcAft>
                          <a:spcPts val="0"/>
                        </a:spcAft>
                      </a:pPr>
                      <a:r>
                        <a:rPr lang="ru-RU" sz="1400" b="1" dirty="0">
                          <a:solidFill>
                            <a:srgbClr val="002060"/>
                          </a:solidFill>
                          <a:effectLst/>
                          <a:latin typeface="Times New Roman" pitchFamily="18" charset="0"/>
                          <a:cs typeface="Times New Roman" pitchFamily="18" charset="0"/>
                        </a:rPr>
                        <a:t>С 01.09.2023 ООП ДО должны соответствовать ФОП ДО Все группы ДОО должны перейти на ООП ДО на основе ФОП ДО с 01.09.2023</a:t>
                      </a:r>
                      <a:endParaRPr lang="en-US" sz="1400" b="1" dirty="0">
                        <a:solidFill>
                          <a:srgbClr val="002060"/>
                        </a:solidFill>
                        <a:effectLst/>
                        <a:latin typeface="Times New Roman" pitchFamily="18" charset="0"/>
                        <a:cs typeface="Times New Roman" pitchFamily="18" charset="0"/>
                      </a:endParaRPr>
                    </a:p>
                    <a:p>
                      <a:pPr algn="just">
                        <a:lnSpc>
                          <a:spcPct val="115000"/>
                        </a:lnSpc>
                        <a:spcAft>
                          <a:spcPts val="0"/>
                        </a:spcAft>
                      </a:pPr>
                      <a:endParaRPr lang="ru-RU" sz="1400" b="1" dirty="0">
                        <a:solidFill>
                          <a:srgbClr val="002060"/>
                        </a:solidFill>
                        <a:effectLst/>
                        <a:latin typeface="Times New Roman" pitchFamily="18" charset="0"/>
                        <a:ea typeface="Calibri"/>
                        <a:cs typeface="Times New Roman"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0001"/>
                  </a:ext>
                </a:extLst>
              </a:tr>
              <a:tr h="991295">
                <a:tc>
                  <a:txBody>
                    <a:bodyPr/>
                    <a:lstStyle/>
                    <a:p>
                      <a:pPr algn="just">
                        <a:lnSpc>
                          <a:spcPct val="115000"/>
                        </a:lnSpc>
                        <a:spcAft>
                          <a:spcPts val="0"/>
                        </a:spcAft>
                      </a:pPr>
                      <a:r>
                        <a:rPr lang="ru-RU" sz="1400" b="1" dirty="0">
                          <a:solidFill>
                            <a:srgbClr val="002060"/>
                          </a:solidFill>
                          <a:effectLst/>
                          <a:latin typeface="Times New Roman" pitchFamily="18" charset="0"/>
                          <a:cs typeface="Times New Roman" pitchFamily="18" charset="0"/>
                        </a:rPr>
                        <a:t>ФОП ДО включает в себя программу образования и программу воспитания детей дошкольного возраста</a:t>
                      </a:r>
                      <a:endParaRPr lang="en-US" sz="1400" b="1" dirty="0">
                        <a:solidFill>
                          <a:srgbClr val="002060"/>
                        </a:solidFill>
                        <a:effectLst/>
                        <a:latin typeface="Times New Roman" pitchFamily="18" charset="0"/>
                        <a:cs typeface="Times New Roman" pitchFamily="18" charset="0"/>
                      </a:endParaRPr>
                    </a:p>
                    <a:p>
                      <a:pPr algn="just">
                        <a:lnSpc>
                          <a:spcPct val="115000"/>
                        </a:lnSpc>
                        <a:spcAft>
                          <a:spcPts val="0"/>
                        </a:spcAft>
                      </a:pPr>
                      <a:endParaRPr lang="ru-RU" sz="1400" b="1" dirty="0">
                        <a:solidFill>
                          <a:srgbClr val="002060"/>
                        </a:solidFill>
                        <a:effectLst/>
                        <a:latin typeface="Times New Roman" pitchFamily="18" charset="0"/>
                        <a:ea typeface="Calibri"/>
                        <a:cs typeface="Times New Roman" pitchFamily="18" charset="0"/>
                      </a:endParaRPr>
                    </a:p>
                  </a:txBody>
                  <a:tcPr marL="68580" marR="68580" marT="0" marB="0">
                    <a:solidFill>
                      <a:schemeClr val="accent1">
                        <a:lumMod val="20000"/>
                        <a:lumOff val="80000"/>
                      </a:schemeClr>
                    </a:solidFill>
                  </a:tcPr>
                </a:tc>
                <a:tc>
                  <a:txBody>
                    <a:bodyPr/>
                    <a:lstStyle/>
                    <a:p>
                      <a:pPr algn="just">
                        <a:lnSpc>
                          <a:spcPct val="115000"/>
                        </a:lnSpc>
                        <a:spcAft>
                          <a:spcPts val="0"/>
                        </a:spcAft>
                      </a:pPr>
                      <a:r>
                        <a:rPr lang="ru-RU" sz="1400" b="1" dirty="0">
                          <a:solidFill>
                            <a:srgbClr val="002060"/>
                          </a:solidFill>
                          <a:effectLst/>
                          <a:latin typeface="Times New Roman" pitchFamily="18" charset="0"/>
                          <a:cs typeface="Times New Roman" pitchFamily="18" charset="0"/>
                        </a:rPr>
                        <a:t>Отдельная Рабочая программа воспитания в ДОО не требуется с 01.09.2023</a:t>
                      </a:r>
                      <a:endParaRPr lang="ru-RU" sz="1400" b="1" dirty="0">
                        <a:solidFill>
                          <a:srgbClr val="002060"/>
                        </a:solidFill>
                        <a:effectLst/>
                        <a:latin typeface="Times New Roman" pitchFamily="18" charset="0"/>
                        <a:ea typeface="Calibri"/>
                        <a:cs typeface="Times New Roman"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0002"/>
                  </a:ext>
                </a:extLst>
              </a:tr>
              <a:tr h="1017914">
                <a:tc>
                  <a:txBody>
                    <a:bodyPr/>
                    <a:lstStyle/>
                    <a:p>
                      <a:pPr algn="just">
                        <a:lnSpc>
                          <a:spcPct val="115000"/>
                        </a:lnSpc>
                        <a:spcAft>
                          <a:spcPts val="0"/>
                        </a:spcAft>
                      </a:pPr>
                      <a:r>
                        <a:rPr lang="ru-RU" sz="1400" b="1" dirty="0">
                          <a:solidFill>
                            <a:srgbClr val="002060"/>
                          </a:solidFill>
                          <a:effectLst/>
                          <a:latin typeface="Times New Roman" pitchFamily="18" charset="0"/>
                          <a:cs typeface="Times New Roman" pitchFamily="18" charset="0"/>
                        </a:rPr>
                        <a:t>Содержание и планируемые результаты ООП ДО НЕ ДОЛЖНЫ БЫТЬ НИЖЕ содержания и планируемых результатов ФОП ДО</a:t>
                      </a:r>
                      <a:endParaRPr lang="ru-RU" sz="1400" b="1" dirty="0">
                        <a:solidFill>
                          <a:srgbClr val="002060"/>
                        </a:solidFill>
                        <a:effectLst/>
                        <a:latin typeface="Times New Roman" pitchFamily="18" charset="0"/>
                        <a:ea typeface="Calibri"/>
                        <a:cs typeface="Times New Roman" pitchFamily="18" charset="0"/>
                      </a:endParaRPr>
                    </a:p>
                  </a:txBody>
                  <a:tcPr marL="68580" marR="68580" marT="0" marB="0">
                    <a:solidFill>
                      <a:schemeClr val="accent1">
                        <a:lumMod val="20000"/>
                        <a:lumOff val="80000"/>
                      </a:schemeClr>
                    </a:solidFill>
                  </a:tcPr>
                </a:tc>
                <a:tc>
                  <a:txBody>
                    <a:bodyPr/>
                    <a:lstStyle/>
                    <a:p>
                      <a:pPr algn="just">
                        <a:lnSpc>
                          <a:spcPct val="115000"/>
                        </a:lnSpc>
                        <a:spcAft>
                          <a:spcPts val="0"/>
                        </a:spcAft>
                      </a:pPr>
                      <a:r>
                        <a:rPr lang="ru-RU" sz="1400" b="1" dirty="0">
                          <a:solidFill>
                            <a:srgbClr val="002060"/>
                          </a:solidFill>
                          <a:effectLst/>
                          <a:latin typeface="Times New Roman" pitchFamily="18" charset="0"/>
                          <a:cs typeface="Times New Roman" pitchFamily="18" charset="0"/>
                        </a:rPr>
                        <a:t>Могут быть выше</a:t>
                      </a:r>
                      <a:endParaRPr lang="ru-RU" sz="1400" b="1" dirty="0">
                        <a:solidFill>
                          <a:srgbClr val="002060"/>
                        </a:solidFill>
                        <a:effectLst/>
                        <a:latin typeface="Times New Roman" pitchFamily="18" charset="0"/>
                        <a:ea typeface="Calibri"/>
                        <a:cs typeface="Times New Roman"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812067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228600"/>
            <a:ext cx="8229600" cy="6172200"/>
          </a:xfrm>
        </p:spPr>
        <p:txBody>
          <a:bodyPr/>
          <a:lstStyle/>
          <a:p>
            <a:r>
              <a:rPr lang="ru-RU" b="1" dirty="0">
                <a:solidFill>
                  <a:srgbClr val="002060"/>
                </a:solidFill>
                <a:latin typeface="Times New Roman" pitchFamily="18" charset="0"/>
                <a:cs typeface="Times New Roman" pitchFamily="18" charset="0"/>
              </a:rPr>
              <a:t>Спасибо за внимание!</a:t>
            </a:r>
          </a:p>
        </p:txBody>
      </p:sp>
    </p:spTree>
    <p:extLst>
      <p:ext uri="{BB962C8B-B14F-4D97-AF65-F5344CB8AC3E}">
        <p14:creationId xmlns:p14="http://schemas.microsoft.com/office/powerpoint/2010/main" val="277639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26162"/>
          </a:xfrm>
        </p:spPr>
        <p:txBody>
          <a:bodyPr>
            <a:normAutofit/>
          </a:bodyPr>
          <a:lstStyle/>
          <a:p>
            <a:r>
              <a:rPr lang="ru-RU" sz="3200" dirty="0">
                <a:solidFill>
                  <a:srgbClr val="002060"/>
                </a:solidFill>
                <a:latin typeface="Arial" panose="020B0604020202020204" pitchFamily="34" charset="0"/>
                <a:ea typeface="Calibri"/>
                <a:cs typeface="Arial" panose="020B0604020202020204" pitchFamily="34" charset="0"/>
              </a:rPr>
              <a:t> </a:t>
            </a:r>
            <a:endParaRPr lang="ru-RU" sz="3200" dirty="0">
              <a:solidFill>
                <a:srgbClr val="002060"/>
              </a:solidFill>
              <a:latin typeface="Arial" panose="020B0604020202020204" pitchFamily="34" charset="0"/>
              <a:cs typeface="Arial" panose="020B0604020202020204" pitchFamily="34" charset="0"/>
            </a:endParaRPr>
          </a:p>
        </p:txBody>
      </p:sp>
      <p:grpSp>
        <p:nvGrpSpPr>
          <p:cNvPr id="3" name="Group 495"/>
          <p:cNvGrpSpPr/>
          <p:nvPr/>
        </p:nvGrpSpPr>
        <p:grpSpPr>
          <a:xfrm>
            <a:off x="0" y="4354"/>
            <a:ext cx="9220200" cy="7361238"/>
            <a:chOff x="0" y="0"/>
            <a:chExt cx="13438505" cy="8082310"/>
          </a:xfrm>
        </p:grpSpPr>
        <p:pic>
          <p:nvPicPr>
            <p:cNvPr id="4" name="Picture 19"/>
            <p:cNvPicPr/>
            <p:nvPr/>
          </p:nvPicPr>
          <p:blipFill>
            <a:blip r:embed="rId2"/>
            <a:stretch>
              <a:fillRect/>
            </a:stretch>
          </p:blipFill>
          <p:spPr>
            <a:xfrm>
              <a:off x="0" y="0"/>
              <a:ext cx="13438505" cy="7559040"/>
            </a:xfrm>
            <a:prstGeom prst="rect">
              <a:avLst/>
            </a:prstGeom>
          </p:spPr>
        </p:pic>
        <p:pic>
          <p:nvPicPr>
            <p:cNvPr id="5" name="Picture 21"/>
            <p:cNvPicPr/>
            <p:nvPr/>
          </p:nvPicPr>
          <p:blipFill>
            <a:blip r:embed="rId3"/>
            <a:stretch>
              <a:fillRect/>
            </a:stretch>
          </p:blipFill>
          <p:spPr>
            <a:xfrm>
              <a:off x="0" y="0"/>
              <a:ext cx="13438505" cy="8082310"/>
            </a:xfrm>
            <a:prstGeom prst="rect">
              <a:avLst/>
            </a:prstGeom>
          </p:spPr>
        </p:pic>
      </p:grpSp>
    </p:spTree>
    <p:extLst>
      <p:ext uri="{BB962C8B-B14F-4D97-AF65-F5344CB8AC3E}">
        <p14:creationId xmlns:p14="http://schemas.microsoft.com/office/powerpoint/2010/main" val="1409183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28600"/>
            <a:ext cx="7772400" cy="6049962"/>
          </a:xfrm>
        </p:spPr>
        <p:txBody>
          <a:bodyPr>
            <a:normAutofit/>
          </a:bodyPr>
          <a:lstStyle/>
          <a:p>
            <a:pPr algn="l"/>
            <a:r>
              <a:rPr lang="ru-RU" sz="3200" dirty="0">
                <a:solidFill>
                  <a:srgbClr val="002060"/>
                </a:solidFill>
                <a:latin typeface="Times New Roman" panose="02020603050405020304" pitchFamily="18" charset="0"/>
                <a:cs typeface="Times New Roman" panose="02020603050405020304" pitchFamily="18" charset="0"/>
              </a:rPr>
              <a:t>ВОЗРАСТНЫЕ ГРУППЫ</a:t>
            </a:r>
            <a:r>
              <a:rPr lang="en-US" sz="3200" dirty="0">
                <a:solidFill>
                  <a:srgbClr val="002060"/>
                </a:solidFill>
                <a:latin typeface="Times New Roman" panose="02020603050405020304" pitchFamily="18" charset="0"/>
                <a:cs typeface="Times New Roman" panose="02020603050405020304" pitchFamily="18" charset="0"/>
              </a:rPr>
              <a:t>:</a:t>
            </a:r>
            <a:br>
              <a:rPr lang="en-US" sz="3200" dirty="0">
                <a:solidFill>
                  <a:srgbClr val="002060"/>
                </a:solidFill>
                <a:latin typeface="Times New Roman" panose="02020603050405020304" pitchFamily="18" charset="0"/>
                <a:cs typeface="Times New Roman" panose="02020603050405020304" pitchFamily="18" charset="0"/>
              </a:rPr>
            </a:br>
            <a:r>
              <a:rPr lang="en-US" sz="2800" dirty="0">
                <a:solidFill>
                  <a:srgbClr val="002060"/>
                </a:solidFill>
                <a:latin typeface="Times New Roman" panose="02020603050405020304" pitchFamily="18" charset="0"/>
                <a:cs typeface="Times New Roman" panose="02020603050405020304" pitchFamily="18" charset="0"/>
              </a:rPr>
              <a:t>1</a:t>
            </a:r>
            <a:r>
              <a:rPr lang="ru-RU" sz="2800" dirty="0">
                <a:solidFill>
                  <a:srgbClr val="002060"/>
                </a:solidFill>
                <a:latin typeface="Times New Roman" panose="02020603050405020304" pitchFamily="18" charset="0"/>
                <a:cs typeface="Times New Roman" panose="02020603050405020304" pitchFamily="18" charset="0"/>
              </a:rPr>
              <a:t>. От рождения до года (младенческий период); </a:t>
            </a:r>
            <a:br>
              <a:rPr lang="ru-RU" sz="2800" dirty="0">
                <a:solidFill>
                  <a:srgbClr val="002060"/>
                </a:solidFill>
                <a:latin typeface="Times New Roman" panose="02020603050405020304" pitchFamily="18" charset="0"/>
                <a:cs typeface="Times New Roman" panose="02020603050405020304" pitchFamily="18" charset="0"/>
              </a:rPr>
            </a:br>
            <a:br>
              <a:rPr lang="ru-RU" sz="2800" dirty="0">
                <a:solidFill>
                  <a:srgbClr val="002060"/>
                </a:solidFill>
                <a:latin typeface="Times New Roman" panose="02020603050405020304" pitchFamily="18" charset="0"/>
                <a:cs typeface="Times New Roman" panose="02020603050405020304" pitchFamily="18" charset="0"/>
              </a:rPr>
            </a:br>
            <a:r>
              <a:rPr lang="ru-RU" sz="2800" dirty="0">
                <a:solidFill>
                  <a:srgbClr val="002060"/>
                </a:solidFill>
                <a:latin typeface="Times New Roman" panose="02020603050405020304" pitchFamily="18" charset="0"/>
                <a:cs typeface="Times New Roman" panose="02020603050405020304" pitchFamily="18" charset="0"/>
              </a:rPr>
              <a:t>2. От 1 года до 3 лет (ранний дошкольный период); </a:t>
            </a:r>
            <a:br>
              <a:rPr lang="ru-RU" sz="2800" dirty="0">
                <a:solidFill>
                  <a:srgbClr val="002060"/>
                </a:solidFill>
                <a:latin typeface="Times New Roman" panose="02020603050405020304" pitchFamily="18" charset="0"/>
                <a:cs typeface="Times New Roman" panose="02020603050405020304" pitchFamily="18" charset="0"/>
              </a:rPr>
            </a:br>
            <a:br>
              <a:rPr lang="ru-RU" sz="2800" dirty="0">
                <a:solidFill>
                  <a:srgbClr val="002060"/>
                </a:solidFill>
                <a:latin typeface="Times New Roman" panose="02020603050405020304" pitchFamily="18" charset="0"/>
                <a:cs typeface="Times New Roman" panose="02020603050405020304" pitchFamily="18" charset="0"/>
              </a:rPr>
            </a:br>
            <a:r>
              <a:rPr lang="ru-RU" sz="2800" dirty="0">
                <a:solidFill>
                  <a:srgbClr val="002060"/>
                </a:solidFill>
                <a:latin typeface="Times New Roman" panose="02020603050405020304" pitchFamily="18" charset="0"/>
                <a:cs typeface="Times New Roman" panose="02020603050405020304" pitchFamily="18" charset="0"/>
              </a:rPr>
              <a:t>3. От 3 лет до 7 лет (дошкольный период).</a:t>
            </a:r>
            <a:br>
              <a:rPr lang="ru-RU" sz="3200" dirty="0">
                <a:solidFill>
                  <a:srgbClr val="002060"/>
                </a:solidFill>
                <a:latin typeface="Times New Roman" pitchFamily="18" charset="0"/>
                <a:cs typeface="Times New Roman" pitchFamily="18" charset="0"/>
              </a:rPr>
            </a:br>
            <a:endParaRPr lang="ru-RU" sz="36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184982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304800"/>
            <a:ext cx="7467600" cy="6278562"/>
          </a:xfrm>
        </p:spPr>
        <p:txBody>
          <a:bodyPr>
            <a:normAutofit/>
          </a:bodyPr>
          <a:lstStyle/>
          <a:p>
            <a:endParaRPr lang="ru-RU" sz="2000" dirty="0">
              <a:solidFill>
                <a:srgbClr val="002060"/>
              </a:solidFill>
              <a:latin typeface="Times New Roman" pitchFamily="18" charset="0"/>
              <a:cs typeface="Times New Roman" pitchFamily="18" charset="0"/>
            </a:endParaRPr>
          </a:p>
        </p:txBody>
      </p:sp>
      <p:grpSp>
        <p:nvGrpSpPr>
          <p:cNvPr id="3" name="Group 503"/>
          <p:cNvGrpSpPr/>
          <p:nvPr/>
        </p:nvGrpSpPr>
        <p:grpSpPr>
          <a:xfrm>
            <a:off x="1143000" y="333103"/>
            <a:ext cx="7848600" cy="5800023"/>
            <a:chOff x="0" y="0"/>
            <a:chExt cx="13438505" cy="7559040"/>
          </a:xfrm>
        </p:grpSpPr>
        <p:pic>
          <p:nvPicPr>
            <p:cNvPr id="4" name="Picture 43"/>
            <p:cNvPicPr/>
            <p:nvPr/>
          </p:nvPicPr>
          <p:blipFill>
            <a:blip r:embed="rId2"/>
            <a:stretch>
              <a:fillRect/>
            </a:stretch>
          </p:blipFill>
          <p:spPr>
            <a:xfrm>
              <a:off x="0" y="0"/>
              <a:ext cx="13438505" cy="7559040"/>
            </a:xfrm>
            <a:prstGeom prst="rect">
              <a:avLst/>
            </a:prstGeom>
          </p:spPr>
        </p:pic>
        <p:pic>
          <p:nvPicPr>
            <p:cNvPr id="5" name="Picture 45"/>
            <p:cNvPicPr/>
            <p:nvPr/>
          </p:nvPicPr>
          <p:blipFill>
            <a:blip r:embed="rId3"/>
            <a:stretch>
              <a:fillRect/>
            </a:stretch>
          </p:blipFill>
          <p:spPr>
            <a:xfrm>
              <a:off x="0" y="0"/>
              <a:ext cx="13438505" cy="7559040"/>
            </a:xfrm>
            <a:prstGeom prst="rect">
              <a:avLst/>
            </a:prstGeom>
          </p:spPr>
        </p:pic>
      </p:grpSp>
    </p:spTree>
    <p:extLst>
      <p:ext uri="{BB962C8B-B14F-4D97-AF65-F5344CB8AC3E}">
        <p14:creationId xmlns:p14="http://schemas.microsoft.com/office/powerpoint/2010/main" val="1747900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00"/>
          <p:cNvGrpSpPr/>
          <p:nvPr/>
        </p:nvGrpSpPr>
        <p:grpSpPr>
          <a:xfrm>
            <a:off x="1143000" y="-76200"/>
            <a:ext cx="7981406" cy="6627796"/>
            <a:chOff x="0" y="0"/>
            <a:chExt cx="13438505" cy="7559040"/>
          </a:xfrm>
        </p:grpSpPr>
        <p:pic>
          <p:nvPicPr>
            <p:cNvPr id="3" name="Picture 49"/>
            <p:cNvPicPr/>
            <p:nvPr/>
          </p:nvPicPr>
          <p:blipFill>
            <a:blip r:embed="rId2"/>
            <a:stretch>
              <a:fillRect/>
            </a:stretch>
          </p:blipFill>
          <p:spPr>
            <a:xfrm>
              <a:off x="0" y="0"/>
              <a:ext cx="13438505" cy="7559040"/>
            </a:xfrm>
            <a:prstGeom prst="rect">
              <a:avLst/>
            </a:prstGeom>
          </p:spPr>
        </p:pic>
        <p:pic>
          <p:nvPicPr>
            <p:cNvPr id="4" name="Picture 51"/>
            <p:cNvPicPr/>
            <p:nvPr/>
          </p:nvPicPr>
          <p:blipFill>
            <a:blip r:embed="rId3"/>
            <a:stretch>
              <a:fillRect/>
            </a:stretch>
          </p:blipFill>
          <p:spPr>
            <a:xfrm>
              <a:off x="0" y="0"/>
              <a:ext cx="13438505" cy="7559040"/>
            </a:xfrm>
            <a:prstGeom prst="rect">
              <a:avLst/>
            </a:prstGeom>
          </p:spPr>
        </p:pic>
      </p:grpSp>
    </p:spTree>
    <p:extLst>
      <p:ext uri="{BB962C8B-B14F-4D97-AF65-F5344CB8AC3E}">
        <p14:creationId xmlns:p14="http://schemas.microsoft.com/office/powerpoint/2010/main" val="1593557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90600" y="843677"/>
            <a:ext cx="7620000" cy="4339650"/>
          </a:xfrm>
          <a:prstGeom prst="rect">
            <a:avLst/>
          </a:prstGeom>
        </p:spPr>
        <p:txBody>
          <a:bodyPr wrap="square">
            <a:spAutoFit/>
          </a:bodyPr>
          <a:lstStyle/>
          <a:p>
            <a:r>
              <a:rPr lang="ru-RU" sz="2400" b="1" dirty="0">
                <a:solidFill>
                  <a:srgbClr val="002060"/>
                </a:solidFill>
                <a:latin typeface="Times New Roman" pitchFamily="18" charset="0"/>
                <a:cs typeface="Times New Roman" pitchFamily="18" charset="0"/>
              </a:rPr>
              <a:t>Задачи ФОП ДО (новое):</a:t>
            </a:r>
          </a:p>
          <a:p>
            <a:br>
              <a:rPr lang="ru-RU" dirty="0">
                <a:solidFill>
                  <a:srgbClr val="002060"/>
                </a:solidFill>
                <a:latin typeface="Times New Roman" pitchFamily="18" charset="0"/>
                <a:cs typeface="Times New Roman" pitchFamily="18" charset="0"/>
              </a:rPr>
            </a:br>
            <a:r>
              <a:rPr lang="ru-RU" dirty="0">
                <a:solidFill>
                  <a:srgbClr val="002060"/>
                </a:solidFill>
                <a:latin typeface="Times New Roman" pitchFamily="18" charset="0"/>
                <a:cs typeface="Times New Roman" pitchFamily="18" charset="0"/>
              </a:rPr>
              <a:t>1. Обеспечить </a:t>
            </a:r>
            <a:r>
              <a:rPr lang="ru-RU" b="1" dirty="0">
                <a:solidFill>
                  <a:srgbClr val="002060"/>
                </a:solidFill>
                <a:latin typeface="Times New Roman" pitchFamily="18" charset="0"/>
                <a:cs typeface="Times New Roman" pitchFamily="18" charset="0"/>
              </a:rPr>
              <a:t>единые</a:t>
            </a:r>
            <a:r>
              <a:rPr lang="ru-RU" dirty="0">
                <a:solidFill>
                  <a:srgbClr val="002060"/>
                </a:solidFill>
                <a:latin typeface="Times New Roman" pitchFamily="18" charset="0"/>
                <a:cs typeface="Times New Roman" pitchFamily="18" charset="0"/>
              </a:rPr>
              <a:t> для России </a:t>
            </a:r>
            <a:r>
              <a:rPr lang="ru-RU" b="1" dirty="0">
                <a:solidFill>
                  <a:srgbClr val="002060"/>
                </a:solidFill>
                <a:latin typeface="Times New Roman" pitchFamily="18" charset="0"/>
                <a:cs typeface="Times New Roman" pitchFamily="18" charset="0"/>
              </a:rPr>
              <a:t>содержание</a:t>
            </a:r>
            <a:r>
              <a:rPr lang="ru-RU" dirty="0">
                <a:solidFill>
                  <a:srgbClr val="002060"/>
                </a:solidFill>
                <a:latin typeface="Times New Roman" pitchFamily="18" charset="0"/>
                <a:cs typeface="Times New Roman" pitchFamily="18" charset="0"/>
              </a:rPr>
              <a:t> дошкольного образования </a:t>
            </a:r>
            <a:r>
              <a:rPr lang="ru-RU" b="1" dirty="0">
                <a:solidFill>
                  <a:srgbClr val="002060"/>
                </a:solidFill>
                <a:latin typeface="Times New Roman" pitchFamily="18" charset="0"/>
                <a:cs typeface="Times New Roman" pitchFamily="18" charset="0"/>
              </a:rPr>
              <a:t>планируемые результаты</a:t>
            </a:r>
            <a:r>
              <a:rPr lang="ru-RU" dirty="0">
                <a:solidFill>
                  <a:srgbClr val="002060"/>
                </a:solidFill>
                <a:latin typeface="Times New Roman" pitchFamily="18" charset="0"/>
                <a:cs typeface="Times New Roman" pitchFamily="18" charset="0"/>
              </a:rPr>
              <a:t> освоения образовательной программы</a:t>
            </a:r>
            <a:r>
              <a:rPr lang="en-US" dirty="0">
                <a:solidFill>
                  <a:srgbClr val="002060"/>
                </a:solidFill>
                <a:latin typeface="Times New Roman" pitchFamily="18" charset="0"/>
                <a:cs typeface="Times New Roman" pitchFamily="18" charset="0"/>
              </a:rPr>
              <a:t>;</a:t>
            </a:r>
            <a:endParaRPr lang="ru-RU" dirty="0">
              <a:solidFill>
                <a:srgbClr val="002060"/>
              </a:solidFill>
              <a:latin typeface="Times New Roman" pitchFamily="18" charset="0"/>
              <a:cs typeface="Times New Roman" pitchFamily="18" charset="0"/>
            </a:endParaRPr>
          </a:p>
          <a:p>
            <a:br>
              <a:rPr lang="ru-RU" dirty="0">
                <a:solidFill>
                  <a:srgbClr val="002060"/>
                </a:solidFill>
                <a:latin typeface="Times New Roman" pitchFamily="18" charset="0"/>
                <a:cs typeface="Times New Roman" pitchFamily="18" charset="0"/>
              </a:rPr>
            </a:br>
            <a:r>
              <a:rPr lang="ru-RU" dirty="0">
                <a:solidFill>
                  <a:srgbClr val="002060"/>
                </a:solidFill>
                <a:latin typeface="Times New Roman" pitchFamily="18" charset="0"/>
                <a:cs typeface="Times New Roman" pitchFamily="18" charset="0"/>
              </a:rPr>
              <a:t>2. Приобщать детей в соответствии с возрастными особенностями </a:t>
            </a:r>
            <a:r>
              <a:rPr lang="ru-RU" b="1" dirty="0">
                <a:solidFill>
                  <a:srgbClr val="002060"/>
                </a:solidFill>
                <a:latin typeface="Times New Roman" pitchFamily="18" charset="0"/>
                <a:cs typeface="Times New Roman" pitchFamily="18" charset="0"/>
              </a:rPr>
              <a:t>к базовым ценностям российского народа, создание условий для формирования ценностного отношения к окружающему миру, становления опыта действий и поступков на основе осмысления ценностей;</a:t>
            </a:r>
          </a:p>
          <a:p>
            <a:br>
              <a:rPr lang="ru-RU" dirty="0">
                <a:solidFill>
                  <a:srgbClr val="002060"/>
                </a:solidFill>
                <a:latin typeface="Times New Roman" pitchFamily="18" charset="0"/>
                <a:cs typeface="Times New Roman" pitchFamily="18" charset="0"/>
              </a:rPr>
            </a:br>
            <a:r>
              <a:rPr lang="ru-RU" dirty="0">
                <a:solidFill>
                  <a:srgbClr val="002060"/>
                </a:solidFill>
                <a:latin typeface="Times New Roman" pitchFamily="18" charset="0"/>
                <a:cs typeface="Times New Roman" pitchFamily="18" charset="0"/>
              </a:rPr>
              <a:t>3. Обеспечить </a:t>
            </a:r>
            <a:r>
              <a:rPr lang="ru-RU" b="1" dirty="0">
                <a:solidFill>
                  <a:srgbClr val="002060"/>
                </a:solidFill>
                <a:latin typeface="Times New Roman" pitchFamily="18" charset="0"/>
                <a:cs typeface="Times New Roman" pitchFamily="18" charset="0"/>
              </a:rPr>
              <a:t>достижение детьми на этапе завершения ДО уровня развития, необходимого и достаточного для успешного освоения</a:t>
            </a:r>
            <a:r>
              <a:rPr lang="ru-RU" dirty="0">
                <a:solidFill>
                  <a:srgbClr val="002060"/>
                </a:solidFill>
                <a:latin typeface="Times New Roman" pitchFamily="18" charset="0"/>
                <a:cs typeface="Times New Roman" pitchFamily="18" charset="0"/>
              </a:rPr>
              <a:t> ими образовательных программ начального общего образования.</a:t>
            </a:r>
          </a:p>
          <a:p>
            <a:endParaRPr lang="ru-RU" dirty="0"/>
          </a:p>
        </p:txBody>
      </p:sp>
    </p:spTree>
    <p:extLst>
      <p:ext uri="{BB962C8B-B14F-4D97-AF65-F5344CB8AC3E}">
        <p14:creationId xmlns:p14="http://schemas.microsoft.com/office/powerpoint/2010/main" val="1609675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304800"/>
            <a:ext cx="7772400" cy="5486400"/>
          </a:xfrm>
        </p:spPr>
        <p:txBody>
          <a:bodyPr>
            <a:noAutofit/>
          </a:bodyPr>
          <a:lstStyle/>
          <a:p>
            <a:pPr lvl="0" algn="l">
              <a:lnSpc>
                <a:spcPct val="115000"/>
              </a:lnSpc>
              <a:spcAft>
                <a:spcPts val="0"/>
              </a:spcAft>
              <a:tabLst>
                <a:tab pos="457200" algn="l"/>
              </a:tabLst>
            </a:pPr>
            <a:r>
              <a:rPr lang="ru-RU" sz="2000" b="1" dirty="0">
                <a:solidFill>
                  <a:srgbClr val="002060"/>
                </a:solidFill>
                <a:latin typeface="Times New Roman" panose="02020603050405020304" pitchFamily="18" charset="0"/>
                <a:ea typeface="Calibri"/>
                <a:cs typeface="Times New Roman" panose="02020603050405020304" pitchFamily="18" charset="0"/>
              </a:rPr>
              <a:t>Функции ФОП ДО</a:t>
            </a:r>
            <a:r>
              <a:rPr lang="en-US" sz="2000" b="1" dirty="0">
                <a:solidFill>
                  <a:srgbClr val="002060"/>
                </a:solidFill>
                <a:latin typeface="Times New Roman" panose="02020603050405020304" pitchFamily="18" charset="0"/>
                <a:ea typeface="Calibri"/>
                <a:cs typeface="Times New Roman" panose="02020603050405020304" pitchFamily="18" charset="0"/>
              </a:rPr>
              <a:t>:</a:t>
            </a:r>
            <a:br>
              <a:rPr lang="ru-RU" sz="2000" b="1" dirty="0">
                <a:solidFill>
                  <a:srgbClr val="002060"/>
                </a:solidFill>
                <a:latin typeface="Times New Roman" panose="02020603050405020304" pitchFamily="18" charset="0"/>
                <a:ea typeface="Calibri"/>
                <a:cs typeface="Times New Roman" panose="02020603050405020304" pitchFamily="18" charset="0"/>
              </a:rPr>
            </a:br>
            <a:br>
              <a:rPr lang="ru-RU" sz="2000" dirty="0">
                <a:solidFill>
                  <a:srgbClr val="002060"/>
                </a:solidFill>
                <a:latin typeface="Times New Roman" panose="02020603050405020304" pitchFamily="18" charset="0"/>
                <a:ea typeface="Calibri"/>
                <a:cs typeface="Times New Roman" panose="02020603050405020304" pitchFamily="18" charset="0"/>
              </a:rPr>
            </a:br>
            <a:r>
              <a:rPr lang="en-US" sz="1600" b="1" dirty="0">
                <a:solidFill>
                  <a:srgbClr val="002060"/>
                </a:solidFill>
                <a:latin typeface="Times New Roman" panose="02020603050405020304" pitchFamily="18" charset="0"/>
                <a:ea typeface="Calibri"/>
                <a:cs typeface="Times New Roman" panose="02020603050405020304" pitchFamily="18" charset="0"/>
              </a:rPr>
              <a:t>1</a:t>
            </a:r>
            <a:r>
              <a:rPr lang="ru-RU" sz="2000" dirty="0">
                <a:solidFill>
                  <a:srgbClr val="002060"/>
                </a:solidFill>
                <a:latin typeface="Times New Roman" panose="02020603050405020304" pitchFamily="18" charset="0"/>
                <a:ea typeface="Calibri"/>
                <a:cs typeface="Times New Roman" panose="02020603050405020304" pitchFamily="18" charset="0"/>
              </a:rPr>
              <a:t>. </a:t>
            </a:r>
            <a:r>
              <a:rPr lang="ru-RU" sz="2000" b="1" dirty="0">
                <a:solidFill>
                  <a:srgbClr val="002060"/>
                </a:solidFill>
                <a:latin typeface="Times New Roman" panose="02020603050405020304" pitchFamily="18" charset="0"/>
                <a:ea typeface="Calibri"/>
                <a:cs typeface="Times New Roman" panose="02020603050405020304" pitchFamily="18" charset="0"/>
              </a:rPr>
              <a:t>Создать единое федеральное образовательное пространство для воспитания и развития дошкольников;</a:t>
            </a:r>
            <a:br>
              <a:rPr lang="ru-RU" sz="2000" b="1" dirty="0">
                <a:solidFill>
                  <a:srgbClr val="002060"/>
                </a:solidFill>
                <a:latin typeface="Times New Roman" panose="02020603050405020304" pitchFamily="18" charset="0"/>
                <a:ea typeface="Calibri"/>
                <a:cs typeface="Times New Roman" panose="02020603050405020304" pitchFamily="18" charset="0"/>
              </a:rPr>
            </a:br>
            <a:br>
              <a:rPr lang="ru-RU" sz="1800" b="1" dirty="0">
                <a:solidFill>
                  <a:srgbClr val="002060"/>
                </a:solidFill>
                <a:latin typeface="Times New Roman" panose="02020603050405020304" pitchFamily="18" charset="0"/>
                <a:ea typeface="Calibri"/>
                <a:cs typeface="Times New Roman" panose="02020603050405020304" pitchFamily="18" charset="0"/>
              </a:rPr>
            </a:br>
            <a:r>
              <a:rPr lang="ru-RU" sz="1800" b="1" dirty="0">
                <a:solidFill>
                  <a:srgbClr val="002060"/>
                </a:solidFill>
                <a:latin typeface="Times New Roman" panose="02020603050405020304" pitchFamily="18" charset="0"/>
                <a:ea typeface="Calibri"/>
                <a:cs typeface="Times New Roman" panose="02020603050405020304" pitchFamily="18" charset="0"/>
              </a:rPr>
              <a:t>2. </a:t>
            </a:r>
            <a:r>
              <a:rPr lang="ru-RU" sz="2000" b="1" dirty="0">
                <a:solidFill>
                  <a:srgbClr val="002060"/>
                </a:solidFill>
                <a:latin typeface="Times New Roman" panose="02020603050405020304" pitchFamily="18" charset="0"/>
                <a:ea typeface="Calibri"/>
                <a:cs typeface="Times New Roman" panose="02020603050405020304" pitchFamily="18" charset="0"/>
              </a:rPr>
              <a:t>Обеспечить детям и родителям равные и качественные условия дошкольного образования на всей территории России; </a:t>
            </a:r>
            <a:br>
              <a:rPr lang="ru-RU" sz="2000" b="1" dirty="0">
                <a:solidFill>
                  <a:srgbClr val="002060"/>
                </a:solidFill>
                <a:latin typeface="Times New Roman" panose="02020603050405020304" pitchFamily="18" charset="0"/>
                <a:ea typeface="Calibri"/>
                <a:cs typeface="Times New Roman" panose="02020603050405020304" pitchFamily="18" charset="0"/>
              </a:rPr>
            </a:br>
            <a:br>
              <a:rPr lang="ru-RU" sz="1800" b="1" dirty="0">
                <a:solidFill>
                  <a:srgbClr val="002060"/>
                </a:solidFill>
                <a:latin typeface="Times New Roman" panose="02020603050405020304" pitchFamily="18" charset="0"/>
                <a:ea typeface="Calibri"/>
                <a:cs typeface="Times New Roman" panose="02020603050405020304" pitchFamily="18" charset="0"/>
              </a:rPr>
            </a:br>
            <a:r>
              <a:rPr lang="ru-RU" sz="1800" b="1" dirty="0">
                <a:solidFill>
                  <a:srgbClr val="002060"/>
                </a:solidFill>
                <a:latin typeface="Times New Roman" panose="02020603050405020304" pitchFamily="18" charset="0"/>
                <a:ea typeface="Calibri"/>
                <a:cs typeface="Times New Roman" panose="02020603050405020304" pitchFamily="18" charset="0"/>
              </a:rPr>
              <a:t>3. </a:t>
            </a:r>
            <a:r>
              <a:rPr lang="ru-RU" sz="2000" b="1" dirty="0">
                <a:solidFill>
                  <a:srgbClr val="002060"/>
                </a:solidFill>
                <a:latin typeface="Times New Roman" panose="02020603050405020304" pitchFamily="18" charset="0"/>
                <a:ea typeface="Calibri"/>
                <a:cs typeface="Times New Roman" panose="02020603050405020304" pitchFamily="18" charset="0"/>
              </a:rPr>
              <a:t>Создать единое ядро содержания дошкольного образования, которое будет приобщать детей к традиционным духовно-нравственным и социокультурным ценностям, а также воспитает в них тягу и любовь к истории и культуре своей страны, малой родины и семьи; </a:t>
            </a:r>
            <a:br>
              <a:rPr lang="ru-RU" sz="2000" b="1" dirty="0">
                <a:solidFill>
                  <a:srgbClr val="002060"/>
                </a:solidFill>
                <a:latin typeface="Times New Roman" panose="02020603050405020304" pitchFamily="18" charset="0"/>
                <a:ea typeface="Calibri"/>
                <a:cs typeface="Times New Roman" panose="02020603050405020304" pitchFamily="18" charset="0"/>
              </a:rPr>
            </a:br>
            <a:br>
              <a:rPr lang="ru-RU" sz="1800" b="1" dirty="0">
                <a:solidFill>
                  <a:srgbClr val="002060"/>
                </a:solidFill>
                <a:latin typeface="Times New Roman" panose="02020603050405020304" pitchFamily="18" charset="0"/>
                <a:ea typeface="Calibri"/>
                <a:cs typeface="Times New Roman" panose="02020603050405020304" pitchFamily="18" charset="0"/>
              </a:rPr>
            </a:br>
            <a:r>
              <a:rPr lang="ru-RU" sz="1800" b="1" dirty="0">
                <a:solidFill>
                  <a:srgbClr val="002060"/>
                </a:solidFill>
                <a:latin typeface="Times New Roman" panose="02020603050405020304" pitchFamily="18" charset="0"/>
                <a:ea typeface="Calibri"/>
                <a:cs typeface="Times New Roman" panose="02020603050405020304" pitchFamily="18" charset="0"/>
              </a:rPr>
              <a:t>4. </a:t>
            </a:r>
            <a:r>
              <a:rPr lang="ru-RU" sz="2000" b="1" dirty="0">
                <a:solidFill>
                  <a:srgbClr val="002060"/>
                </a:solidFill>
                <a:latin typeface="Times New Roman" panose="02020603050405020304" pitchFamily="18" charset="0"/>
                <a:ea typeface="Calibri"/>
                <a:cs typeface="Times New Roman" panose="02020603050405020304" pitchFamily="18" charset="0"/>
              </a:rPr>
              <a:t>Воспитывать и развивать ребенка с активной гражданской позицией, патриотическими взглядами и ценностями</a:t>
            </a:r>
            <a:r>
              <a:rPr lang="ru-RU" sz="2000" dirty="0">
                <a:solidFill>
                  <a:srgbClr val="002060"/>
                </a:solidFill>
                <a:latin typeface="Times New Roman" panose="02020603050405020304" pitchFamily="18" charset="0"/>
                <a:ea typeface="Calibri"/>
                <a:cs typeface="Times New Roman" panose="02020603050405020304" pitchFamily="18" charset="0"/>
              </a:rPr>
              <a:t>.</a:t>
            </a:r>
            <a:br>
              <a:rPr lang="ru-RU" sz="1800" dirty="0">
                <a:solidFill>
                  <a:srgbClr val="002060"/>
                </a:solidFill>
                <a:latin typeface="Times New Roman" panose="02020603050405020304" pitchFamily="18" charset="0"/>
                <a:ea typeface="Calibri"/>
                <a:cs typeface="Times New Roman" panose="02020603050405020304" pitchFamily="18" charset="0"/>
              </a:rPr>
            </a:br>
            <a:endParaRPr lang="ru-RU"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0398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914400"/>
            <a:ext cx="8153400" cy="6629400"/>
          </a:xfrm>
        </p:spPr>
        <p:txBody>
          <a:bodyPr>
            <a:normAutofit/>
          </a:bodyPr>
          <a:lstStyle/>
          <a:p>
            <a:pPr algn="l"/>
            <a:r>
              <a:rPr lang="ru-RU" sz="2000" dirty="0">
                <a:solidFill>
                  <a:srgbClr val="002060"/>
                </a:solidFill>
                <a:latin typeface="Times New Roman" pitchFamily="18" charset="0"/>
                <a:cs typeface="Times New Roman" pitchFamily="18" charset="0"/>
              </a:rPr>
              <a:t>	</a:t>
            </a:r>
            <a:br>
              <a:rPr lang="ru-RU" sz="2000" b="1" dirty="0">
                <a:solidFill>
                  <a:srgbClr val="002060"/>
                </a:solidFill>
                <a:latin typeface="Times New Roman" pitchFamily="18" charset="0"/>
                <a:cs typeface="Times New Roman" pitchFamily="18" charset="0"/>
              </a:rPr>
            </a:br>
            <a:r>
              <a:rPr lang="ru-RU" sz="2000" b="1" dirty="0">
                <a:solidFill>
                  <a:srgbClr val="002060"/>
                </a:solidFill>
                <a:latin typeface="Times New Roman" pitchFamily="18" charset="0"/>
                <a:cs typeface="Times New Roman" pitchFamily="18" charset="0"/>
              </a:rPr>
              <a:t>	Основная общеобразовательная программа </a:t>
            </a:r>
            <a:r>
              <a:rPr lang="ru-RU" sz="2000" dirty="0">
                <a:solidFill>
                  <a:srgbClr val="002060"/>
                </a:solidFill>
                <a:latin typeface="Times New Roman" pitchFamily="18" charset="0"/>
                <a:cs typeface="Times New Roman" pitchFamily="18" charset="0"/>
              </a:rPr>
              <a:t>подлежат приведению в соответствие с федеральными основными общеобразовательными программами </a:t>
            </a:r>
            <a:r>
              <a:rPr lang="ru-RU" sz="2000" b="1" dirty="0">
                <a:solidFill>
                  <a:srgbClr val="002060"/>
                </a:solidFill>
                <a:latin typeface="Times New Roman" pitchFamily="18" charset="0"/>
                <a:cs typeface="Times New Roman" pitchFamily="18" charset="0"/>
              </a:rPr>
              <a:t>не позднее 1 сентября 2023 года. </a:t>
            </a:r>
          </a:p>
        </p:txBody>
      </p:sp>
    </p:spTree>
    <p:extLst>
      <p:ext uri="{BB962C8B-B14F-4D97-AF65-F5344CB8AC3E}">
        <p14:creationId xmlns:p14="http://schemas.microsoft.com/office/powerpoint/2010/main" val="2765653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араллакс">
  <a:themeElements>
    <a:clrScheme name="Параллакс">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Параллакс">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Параллакс">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Параллакс</Template>
  <TotalTime>443</TotalTime>
  <Words>1949</Words>
  <Application>Microsoft Office PowerPoint</Application>
  <PresentationFormat>Экран (4:3)</PresentationFormat>
  <Paragraphs>66</Paragraphs>
  <Slides>29</Slides>
  <Notes>2</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29</vt:i4>
      </vt:variant>
    </vt:vector>
  </HeadingPairs>
  <TitlesOfParts>
    <vt:vector size="34" baseType="lpstr">
      <vt:lpstr>Arial</vt:lpstr>
      <vt:lpstr>Calibri</vt:lpstr>
      <vt:lpstr>Corbel</vt:lpstr>
      <vt:lpstr>Times New Roman</vt:lpstr>
      <vt:lpstr>Параллакс</vt:lpstr>
      <vt:lpstr>Муниципальное автономное  дошкольное образовательное учреждение детский сад № 61 «Ромашка» комбинированного вида администрации городского округа Мытищи Московской области  Обзор изменений  дошкольного образования в 2023 году: Федеральная образовательная программа и ФГОС  ДО </vt:lpstr>
      <vt:lpstr> В соответствии с Приказом Министерства просвещения Российской Федерации от 25.11.2022 № 1028 утверждена «Федеральная образовательная программа дошкольного образования». Действовать данный документ начал уже с января 2023 года, но детским садам поручено полностью перейти к его реализации до 1 сентября 2023 года.</vt:lpstr>
      <vt:lpstr> </vt:lpstr>
      <vt:lpstr>ВОЗРАСТНЫЕ ГРУППЫ: 1. От рождения до года (младенческий период);   2. От 1 года до 3 лет (ранний дошкольный период);   3. От 3 лет до 7 лет (дошкольный период). </vt:lpstr>
      <vt:lpstr>Презентация PowerPoint</vt:lpstr>
      <vt:lpstr>Презентация PowerPoint</vt:lpstr>
      <vt:lpstr>Презентация PowerPoint</vt:lpstr>
      <vt:lpstr>Функции ФОП ДО:  1. Создать единое федеральное образовательное пространство для воспитания и развития дошкольников;  2. Обеспечить детям и родителям равные и качественные условия дошкольного образования на всей территории России;   3. Создать единое ядро содержания дошкольного образования, которое будет приобщать детей к традиционным духовно-нравственным и социокультурным ценностям, а также воспитает в них тягу и любовь к истории и культуре своей страны, малой родины и семьи;   4. Воспитывать и развивать ребенка с активной гражданской позицией, патриотическими взглядами и ценностями. </vt:lpstr>
      <vt:lpstr>   Основная общеобразовательная программа подлежат приведению в соответствие с федеральными основными общеобразовательными программами не позднее 1 сентября 2023 года. </vt:lpstr>
      <vt:lpstr>Презентация PowerPoint</vt:lpstr>
      <vt:lpstr>Презентация PowerPoint</vt:lpstr>
      <vt:lpstr>Презентация PowerPoint</vt:lpstr>
      <vt:lpstr>п. 2.11: уточнено, что содержательный раздел Программы должен включать описание образовательной деятельности в соответствии с направлениями развития ребенка, представленными в пяти образовательных областях, Федеральной образовательной программой и с учетом используемых методических пособий, обеспечивающих реализацию данного содержания;    п. 2.12: указано, что обязательная часть программы должна соответствовать ФОП ДО, и может оформляться в виде ссылки на ФОП;   п. 2.13: указано, что в краткой презентации ООП ДО, помимо прочего (см. ФГОС ДО), должна быть представлена ссылка на ФОП ДО;  </vt:lpstr>
      <vt:lpstr>п. 3.2.9: максимально допустимый объем образовательной нагрузки приведен в соответствие с действующими СанПиН;    п. 4.6: включены целевые ориентиры образования в младенческом возрасте, а также расширены целевые ориентиры в раннем возрасте и на этапе завершения дошкольного образования;  </vt:lpstr>
      <vt:lpstr>Федеральная образовательная программа соответствует ФГОС ДО. </vt:lpstr>
      <vt:lpstr>Принципы ФОП ДО:  Ребенок – участник образовательных отношений, который полноценно проживает все этапы детства.  Педагоги должны: - выстраивать образовательную деятельность на основе индивидуальных особенностей каждого ребенка;  - обеспечивать сотрудничество родителей и детей, совершеннолетних членов семьи, которые принимают участие в их воспитании;  - поддерживать инициативу детей в различных видах деятельности приобщать их к социокультурным нормам, традициям семьи, общества и государства;  - формировать познавательные интересы и  познавательные действия в различных видах деятельности;  - учитывать этнокультурную ситуацию развития детей;  - обеспечивать возрастную адекватность дошкольного образования, когда условия, требования, методы соответствуют возрасту и особенностям развития детей;  - организовывать сотрудничество ДОО с семьей </vt:lpstr>
      <vt:lpstr>Планируемые результаты Характеристики возможных достижений ребенка*  даны детально. В младенческом возрасте – к одному году В раннем возрасте – к трем годам В дошкольном возрасте: к четырем годам, пяти годам, шести годам К концу дошкольного возраста – на этапе завершения освоения Планируемые результаты в младенческом, раннем, дошкольном возрасте (к 4-м, к 5- ти, к 6-ти годам) и к моменту завершения освоения ФОП представлены, дополнены и конкретизированы, с учетом цели и задач дошкольного образования;</vt:lpstr>
      <vt:lpstr>Содержание и планируемые результаты в ДОО должны быть не ниже прописанных в ФОП ДО!  Планируемые результаты должны быть по каждой возрастной группе. Подбор соответствующих диагностических методик – на усмотрение организации! Главное – наблюдение.  Количество диагностики и время проведения определяет сама организация.  По новым требованиям – отсутствует диагностика целевых ориентиров и педагога-психолога </vt:lpstr>
      <vt:lpstr>Содержательный раздел</vt:lpstr>
      <vt:lpstr>4. Могут использоваться различные образовательные технологии, в том числе дистанционные образовательные технологии, дистанционное обучение, за исключением тех, которые могут нанести вред здоровью детей  5. Педагог самостоятельно определяет формы, способы, методы реализации ФОП ДО, в соответствии с задачами воспитания и обучения, возрастными и индивидуальными особенностями детей, спецификой их образовательных потребностей и интересов. При выборе форм реализации образовательного содержания, необходимо ориентироваться на виды детской деятельности, определенные во ФГОС ДО для каждого возрастного этапа (младенческий, ранний, дошкольный возраст)  6. Уточнены методы реализации задач воспитания, методы реализации задач обучения дошкольников. 7. Представлены варианты организации совместной деятельности детей с педагогом и другими детьми, уточнены возможные варианты позиции педагога на основе его функции: обучает чему-то новому, равноправный партнер, направляет совместную деятельность детской группы, организует деятельность детей друг с другом, наблюдает самостоятельную деятельность детей  8. Уточнено особое место и роль игры в образовательной деятельности и в развитии детей  </vt:lpstr>
      <vt:lpstr>9. Уточнены возможные формы организации образовательной деятельности по Программе в первой половине дня, на прогулке, во второй половине дня;  10. Развернуто представлена информация о занятии как организационной форме, не означающей обязательную регламентированность процесса, и предполагающей выбор педагогом содержания и педагогически обоснованных методов образовательной деятельности  11. Выделены способы, направления и условия поддержки детской инициативы на разных возрастных этапах  12. Представлено направление взаимодействия педагогического коллектива с семьями воспитанников: цель, задачи, принципы, направления, возможные формы (расширено)  13. Представлено направление коррекционно-развивающей работы с детьми и/или инклюзивного образования: задачи, содержание, формы организации и др. (расширено)  14. Отдельным блоком (п. 29) включена Федеральная программа воспитания.  </vt:lpstr>
      <vt:lpstr>Организационный раздел</vt:lpstr>
      <vt:lpstr>3. Блок, посвященный материально-техническому обеспечению Программы, обеспеченности методическими материалами и средствами обучения и воспитания, наполнен обобщенными требованиями   4. Представлен развернутый примерный перечень художественной литературы (для каждой группы детей от 1 года до 7 лет), музыкальных произведений, игр, упражнений и т.п. (для всех возрастных групп от 2 мес. до 7 лет), произведений изобразительного искусства (для каждой возрастной группы от 2 до 7 лет), а также анимационных произведений, которые рекомендуются для семейного просмотра и могут быть использованы в образовательном процессе ДОО (преимущественно отечественные мультипликационные фильмы и сериалы для детей 5-6 и 6-7 лет); </vt:lpstr>
      <vt:lpstr> 5. Примерный режим и распорядок дня опирается на действующие СанПиН, даны как четкие требования, обязательные для соблюдения, так и рамочные ориентиры для изменения режима и распорядка дня  детей. </vt:lpstr>
      <vt:lpstr>Презентация PowerPoint</vt:lpstr>
      <vt:lpstr>Презентация PowerPoint</vt:lpstr>
      <vt:lpstr>Заявлено, что Министерство просвещения Российской Федерации будет реализовывать организационно-методическое сопровождение реализации ФОП. Соответственно, мы понимаем, что готовятся методические рекомендации по переходу на ФОП ДО, по реализации ООП на основе ФОП ДО. </vt:lpstr>
      <vt:lpstr>Что еще важно:</vt:lpstr>
      <vt:lpstr>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При использовании шаблона ссылка на Pedsovet.su обязательна</dc:title>
  <dc:creator>Катенок</dc:creator>
  <cp:lastModifiedBy>Kristy LVa</cp:lastModifiedBy>
  <cp:revision>32</cp:revision>
  <dcterms:created xsi:type="dcterms:W3CDTF">2013-10-20T14:43:13Z</dcterms:created>
  <dcterms:modified xsi:type="dcterms:W3CDTF">2023-03-22T08:52:13Z</dcterms:modified>
</cp:coreProperties>
</file>