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65" r:id="rId3"/>
    <p:sldId id="266" r:id="rId4"/>
    <p:sldId id="267" r:id="rId5"/>
    <p:sldId id="273" r:id="rId6"/>
    <p:sldId id="274" r:id="rId7"/>
    <p:sldId id="263" r:id="rId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F1B4750-1CF6-40EC-B0E5-2580B559CF97}">
          <p14:sldIdLst>
            <p14:sldId id="257"/>
            <p14:sldId id="265"/>
            <p14:sldId id="266"/>
            <p14:sldId id="267"/>
            <p14:sldId id="273"/>
            <p14:sldId id="274"/>
            <p14:sldId id="263"/>
          </p14:sldIdLst>
        </p14:section>
        <p14:section name="Раздел без заголовка" id="{ACA352D7-9B61-412F-8375-6028BFB21EA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7E7"/>
    <a:srgbClr val="FA7466"/>
    <a:srgbClr val="F94B39"/>
    <a:srgbClr val="BF70E2"/>
    <a:srgbClr val="60D3EE"/>
    <a:srgbClr val="FBF871"/>
    <a:srgbClr val="F9F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4630" autoAdjust="0"/>
  </p:normalViewPr>
  <p:slideViewPr>
    <p:cSldViewPr snapToGrid="0">
      <p:cViewPr varScale="1">
        <p:scale>
          <a:sx n="79" d="100"/>
          <a:sy n="79" d="100"/>
        </p:scale>
        <p:origin x="108" y="27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ru-RU" smtClean="0"/>
              <a:t>Образец заголовка</a:t>
            </a:r>
            <a:endParaRPr/>
          </a:p>
        </p:txBody>
      </p:sp>
      <p:sp>
        <p:nvSpPr>
          <p:cNvPr id="3" name="Подзаголовок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885508"/>
          </a:xfrm>
        </p:spPr>
        <p:txBody>
          <a:bodyPr rtlCol="0">
            <a:normAutofit/>
          </a:bodyPr>
          <a:lstStyle>
            <a:lvl1pPr algn="l" rtl="0">
              <a:defRPr sz="2400"/>
            </a:lvl1pPr>
          </a:lstStyle>
          <a:p>
            <a:pPr rtl="0"/>
            <a:r>
              <a:rPr lang="ru-RU" smtClean="0"/>
              <a:t>Образец заголовка</a:t>
            </a:r>
            <a:endParaRPr lang="ru"/>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grpSp>
        <p:nvGrpSpPr>
          <p:cNvPr id="112" name="Группа 111"/>
          <p:cNvGrpSpPr/>
          <p:nvPr/>
        </p:nvGrpSpPr>
        <p:grpSpPr>
          <a:xfrm>
            <a:off x="5322489" y="32456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126" name="Текст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sp>
        <p:nvSpPr>
          <p:cNvPr id="3" name="Объект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dirty="0"/>
          </a:p>
        </p:txBody>
      </p:sp>
      <p:sp>
        <p:nvSpPr>
          <p:cNvPr id="4" name="Замещающий текст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a:xfrm>
            <a:off x="8075611" y="6019801"/>
            <a:ext cx="1396260" cy="228600"/>
          </a:xfrm>
        </p:spPr>
        <p:txBody>
          <a:bodyPr rtlCol="0"/>
          <a:lstStyle/>
          <a:p>
            <a:pPr rtl="0"/>
            <a:r>
              <a:rPr lang="en-US"/>
              <a:t>24.08.2016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ru-RU" smtClean="0"/>
              <a:t>Образец заголовка</a:t>
            </a:r>
            <a:endParaRPr dirty="0"/>
          </a:p>
        </p:txBody>
      </p:sp>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dirty="0"/>
          </a:p>
        </p:txBody>
      </p:sp>
      <p:sp>
        <p:nvSpPr>
          <p:cNvPr id="4" name="Замещающий текст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838199" y="304800"/>
            <a:ext cx="8633671" cy="56769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омер слайда 5"/>
          <p:cNvSpPr>
            <a:spLocks noGrp="1"/>
          </p:cNvSpPr>
          <p:nvPr>
            <p:ph type="sldNum" sz="quarter" idx="12"/>
          </p:nvPr>
        </p:nvSpPr>
        <p:spPr/>
        <p:txBody>
          <a:bodyPr rtlCol="0"/>
          <a:lstStyle/>
          <a:p>
            <a:pPr rtl="0"/>
            <a:fld id="{022B156B-59AE-415F-B24B-8756D48BB977}" type="slidenum">
              <a:rPr/>
              <a:t>‹#›</a:t>
            </a:fld>
            <a:endParaRPr dirty="0"/>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1065212" y="1825625"/>
            <a:ext cx="4954588"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172200" y="1825625"/>
            <a:ext cx="4951414"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Номер слайда 6"/>
          <p:cNvSpPr>
            <a:spLocks noGrp="1"/>
          </p:cNvSpPr>
          <p:nvPr>
            <p:ph type="sldNum" sz="quarter" idx="12"/>
          </p:nvPr>
        </p:nvSpPr>
        <p:spPr/>
        <p:txBody>
          <a:bodyPr rtlCol="0"/>
          <a:lstStyle/>
          <a:p>
            <a:pPr rtl="0"/>
            <a:fld id="{022B156B-59AE-415F-B24B-8756D48BB977}" type="slidenum">
              <a:rPr/>
              <a:t>‹#›</a:t>
            </a:fld>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Текст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9" name="Номер слайда 8"/>
          <p:cNvSpPr>
            <a:spLocks noGrp="1"/>
          </p:cNvSpPr>
          <p:nvPr>
            <p:ph type="sldNum" sz="quarter" idx="12"/>
          </p:nvPr>
        </p:nvSpPr>
        <p:spPr/>
        <p:txBody>
          <a:bodyPr rtlCol="0"/>
          <a:lstStyle/>
          <a:p>
            <a:pPr rtl="0"/>
            <a:fld id="{022B156B-59AE-415F-B24B-8756D48BB977}" type="slidenum">
              <a:rPr/>
              <a:t>‹#›</a:t>
            </a:fld>
            <a:endParaRPr/>
          </a:p>
        </p:txBody>
      </p:sp>
      <p:sp>
        <p:nvSpPr>
          <p:cNvPr id="8" name="Нижний колонтитул 7"/>
          <p:cNvSpPr>
            <a:spLocks noGrp="1"/>
          </p:cNvSpPr>
          <p:nvPr>
            <p:ph type="ftr" sz="quarter" idx="11"/>
          </p:nvPr>
        </p:nvSpPr>
        <p:spPr/>
        <p:txBody>
          <a:bodyPr rtlCol="0"/>
          <a:lstStyle/>
          <a:p>
            <a:pPr rtl="0"/>
            <a:endParaRPr/>
          </a:p>
        </p:txBody>
      </p:sp>
      <p:sp>
        <p:nvSpPr>
          <p:cNvPr id="7" name="Дата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5" name="Номер слайда 4"/>
          <p:cNvSpPr>
            <a:spLocks noGrp="1"/>
          </p:cNvSpPr>
          <p:nvPr>
            <p:ph type="sldNum" sz="quarter" idx="12"/>
          </p:nvPr>
        </p:nvSpPr>
        <p:spPr/>
        <p:txBody>
          <a:bodyPr rtlCol="0"/>
          <a:lstStyle/>
          <a:p>
            <a:pPr rtl="0"/>
            <a:fld id="{022B156B-59AE-415F-B24B-8756D48BB977}" type="slidenum">
              <a:rPr/>
              <a:t>‹#›</a:t>
            </a:fld>
            <a:endParaRPr/>
          </a:p>
        </p:txBody>
      </p:sp>
      <p:sp>
        <p:nvSpPr>
          <p:cNvPr id="4" name="Нижний колонтитул 3"/>
          <p:cNvSpPr>
            <a:spLocks noGrp="1"/>
          </p:cNvSpPr>
          <p:nvPr>
            <p:ph type="ftr" sz="quarter" idx="11"/>
          </p:nvPr>
        </p:nvSpPr>
        <p:spPr/>
        <p:txBody>
          <a:bodyPr rtlCol="0"/>
          <a:lstStyle/>
          <a:p>
            <a:pPr rtl="0"/>
            <a:endParaRPr/>
          </a:p>
        </p:txBody>
      </p:sp>
      <p:sp>
        <p:nvSpPr>
          <p:cNvPr id="3" name="Дата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rtlCol="0"/>
          <a:lstStyle/>
          <a:p>
            <a:pPr rtl="0"/>
            <a:fld id="{022B156B-59AE-415F-B24B-8756D48BB977}" type="slidenum">
              <a:rPr/>
              <a:t>‹#›</a:t>
            </a:fld>
            <a:endParaRPr/>
          </a:p>
        </p:txBody>
      </p:sp>
      <p:sp>
        <p:nvSpPr>
          <p:cNvPr id="3" name="Нижний колонтитул 2"/>
          <p:cNvSpPr>
            <a:spLocks noGrp="1"/>
          </p:cNvSpPr>
          <p:nvPr>
            <p:ph type="ftr" sz="quarter" idx="11"/>
          </p:nvPr>
        </p:nvSpPr>
        <p:spPr/>
        <p:txBody>
          <a:bodyPr rtlCol="0"/>
          <a:lstStyle/>
          <a:p>
            <a:pPr rtl="0"/>
            <a:endParaRPr/>
          </a:p>
        </p:txBody>
      </p:sp>
      <p:sp>
        <p:nvSpPr>
          <p:cNvPr id="2" name="Дата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799"/>
            <a:ext cx="10058402" cy="1216152"/>
          </a:xfrm>
        </p:spPr>
        <p:txBody>
          <a:bodyPr rtlCol="0"/>
          <a:lstStyle>
            <a:lvl1pPr algn="l" rtl="0">
              <a:defRPr/>
            </a:lvl1pPr>
          </a:lstStyle>
          <a:p>
            <a:pPr rtl="0"/>
            <a:r>
              <a:rPr lang="ru-RU" smtClean="0"/>
              <a:t>Образец заголовка</a:t>
            </a:r>
            <a:endParaRPr lang="ru"/>
          </a:p>
        </p:txBody>
      </p:sp>
      <p:grpSp>
        <p:nvGrpSpPr>
          <p:cNvPr id="9" name="Группа 8"/>
          <p:cNvGrpSpPr/>
          <p:nvPr/>
        </p:nvGrpSpPr>
        <p:grpSpPr>
          <a:xfrm>
            <a:off x="1052422" y="1733550"/>
            <a:ext cx="4360503" cy="3050038"/>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39" name="Текст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22" name="Группа 21"/>
          <p:cNvGrpSpPr/>
          <p:nvPr/>
        </p:nvGrpSpPr>
        <p:grpSpPr>
          <a:xfrm>
            <a:off x="6763111" y="1733550"/>
            <a:ext cx="4360503" cy="3050038"/>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40" name="Текст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рисунка с подпися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
          </a:p>
        </p:txBody>
      </p:sp>
      <p:grpSp>
        <p:nvGrpSpPr>
          <p:cNvPr id="52" name="Группа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1" name="Текст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84" name="Группа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2" name="Текст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97" name="Группа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Рисунок 3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dirty="0"/>
          </a:p>
        </p:txBody>
      </p:sp>
      <p:sp>
        <p:nvSpPr>
          <p:cNvPr id="83" name="Текст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Номер слайда 7"/>
          <p:cNvSpPr>
            <a:spLocks noGrp="1"/>
          </p:cNvSpPr>
          <p:nvPr>
            <p:ph type="sldNum" sz="quarter" idx="12"/>
          </p:nvPr>
        </p:nvSpPr>
        <p:spPr/>
        <p:txBody>
          <a:bodyPr rtlCol="0"/>
          <a:lstStyle/>
          <a:p>
            <a:pPr rtl="0"/>
            <a:fld id="{022B156B-59AE-415F-B24B-8756D48BB977}" type="slidenum">
              <a:rPr/>
              <a:pPr/>
              <a:t>‹#›</a:t>
            </a:fld>
            <a:endParaRPr/>
          </a:p>
        </p:txBody>
      </p:sp>
      <p:sp>
        <p:nvSpPr>
          <p:cNvPr id="7" name="Нижний колонтитул 6"/>
          <p:cNvSpPr>
            <a:spLocks noGrp="1"/>
          </p:cNvSpPr>
          <p:nvPr>
            <p:ph type="ftr" sz="quarter" idx="11"/>
          </p:nvPr>
        </p:nvSpPr>
        <p:spPr/>
        <p:txBody>
          <a:bodyPr rtlCol="0"/>
          <a:lstStyle/>
          <a:p>
            <a:pPr rtl="0"/>
            <a:endParaRPr/>
          </a:p>
        </p:txBody>
      </p:sp>
      <p:sp>
        <p:nvSpPr>
          <p:cNvPr id="6" name="Дата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ru"/>
              <a:t>Стиль образца заголовка</a:t>
            </a:r>
            <a:endParaRPr/>
          </a:p>
        </p:txBody>
      </p:sp>
      <p:sp>
        <p:nvSpPr>
          <p:cNvPr id="3" name="Замещающий 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24.08.2016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72092" y="1212273"/>
            <a:ext cx="6858002" cy="1828800"/>
          </a:xfrm>
        </p:spPr>
        <p:txBody>
          <a:bodyPr rtlCol="0">
            <a:normAutofit/>
          </a:bodyPr>
          <a:lstStyle/>
          <a:p>
            <a:pPr rtl="0"/>
            <a:r>
              <a:rPr lang="ru" sz="2800" dirty="0" smtClean="0"/>
              <a:t>Игры и упражнения в детском саду для развития творческих способностей у дошкольников.</a:t>
            </a:r>
            <a:endParaRPr lang="ru" sz="2800" dirty="0"/>
          </a:p>
        </p:txBody>
      </p:sp>
      <p:sp>
        <p:nvSpPr>
          <p:cNvPr id="3" name="Подзаголовок 2"/>
          <p:cNvSpPr>
            <a:spLocks noGrp="1"/>
          </p:cNvSpPr>
          <p:nvPr>
            <p:ph type="subTitle" idx="1"/>
          </p:nvPr>
        </p:nvSpPr>
        <p:spPr>
          <a:xfrm>
            <a:off x="4267200" y="3733800"/>
            <a:ext cx="6856412" cy="1911096"/>
          </a:xfrm>
        </p:spPr>
        <p:txBody>
          <a:bodyPr rtlCol="0">
            <a:normAutofit lnSpcReduction="10000"/>
          </a:bodyPr>
          <a:lstStyle/>
          <a:p>
            <a:pPr rtl="0"/>
            <a:r>
              <a:rPr lang="ru" dirty="0" smtClean="0"/>
              <a:t>Выполнила:</a:t>
            </a:r>
          </a:p>
          <a:p>
            <a:pPr rtl="0"/>
            <a:r>
              <a:rPr lang="ru" dirty="0" smtClean="0"/>
              <a:t>Морозова Елизавета </a:t>
            </a:r>
            <a:r>
              <a:rPr lang="ru" dirty="0" smtClean="0"/>
              <a:t>Андреевна</a:t>
            </a:r>
          </a:p>
          <a:p>
            <a:pPr rtl="0"/>
            <a:r>
              <a:rPr lang="ru-RU" dirty="0" smtClean="0"/>
              <a:t>В</a:t>
            </a:r>
            <a:r>
              <a:rPr lang="ru" dirty="0" smtClean="0"/>
              <a:t>оспитатель МАДОУ №61 «Ромашка»</a:t>
            </a:r>
          </a:p>
          <a:p>
            <a:pPr rtl="0"/>
            <a:r>
              <a:rPr lang="ru" dirty="0" smtClean="0"/>
              <a:t>2020 год</a:t>
            </a:r>
          </a:p>
          <a:p>
            <a:pPr rtl="0"/>
            <a:endParaRPr lang="ru"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018" y="304800"/>
            <a:ext cx="10458596" cy="5711536"/>
          </a:xfrm>
        </p:spPr>
        <p:txBody>
          <a:bodyPr rtlCol="0">
            <a:normAutofit fontScale="90000"/>
          </a:bodyPr>
          <a:lstStyle/>
          <a:p>
            <a:r>
              <a:rPr lang="ru-RU" sz="2200" dirty="0" smtClean="0"/>
              <a:t> Понятие </a:t>
            </a:r>
            <a:r>
              <a:rPr lang="ru-RU" sz="2200" dirty="0"/>
              <a:t>«творчество» определяется как деятельность, в результате которой ребёнок создаёт новое, оригинальное, проявляя воображение, реализуя свой замысел, самостоятельно находя средство для его воплощения. Развивать творческие способности у детей очень важно, так как они способствует всестороннему развитию личности ребенка, повышает возможности его дальнейшего обучения.</a:t>
            </a:r>
            <a:br>
              <a:rPr lang="ru-RU" sz="2200" dirty="0"/>
            </a:br>
            <a:r>
              <a:rPr lang="ru-RU" sz="2200" dirty="0" smtClean="0"/>
              <a:t> Основную </a:t>
            </a:r>
            <a:r>
              <a:rPr lang="ru-RU" sz="2200" dirty="0"/>
              <a:t>роль в развитии творческих способностей детей играет, несомненно, взрослый, который знает возрастные особенности детей, их возможности. Так же на развитие творческих способностей детей большую роль играет окружающая среда и применяемые методы, приёмы, стимулирующие развитие воображения, одного из важных критериев творчества. Необходимо расширять опыт ребенка, если мы хотим создать достаточно прочные основы для его творческой деятельности. Чем больше ребенок видел, слышал и пережил, чем больше, он знает и усвоил, чем большим количеством элементов действительности он располагает в своем опыте, тем значительнее и продуктивнее при других равных условиях, будет деятельность его воображения.</a:t>
            </a:r>
            <a:r>
              <a:rPr lang="ru-RU" dirty="0"/>
              <a:t/>
            </a:r>
            <a:br>
              <a:rPr lang="ru-RU" dirty="0"/>
            </a:br>
            <a:endParaRPr lang="ru"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 y="155864"/>
            <a:ext cx="3761510" cy="646331"/>
          </a:xfrm>
          <a:prstGeom prst="rect">
            <a:avLst/>
          </a:prstGeom>
          <a:noFill/>
        </p:spPr>
        <p:txBody>
          <a:bodyPr wrap="square" rtlCol="0">
            <a:spAutoFit/>
          </a:bodyPr>
          <a:lstStyle/>
          <a:p>
            <a:r>
              <a:rPr lang="ru-RU" dirty="0" smtClean="0"/>
              <a:t>Цель: Развивать творческие способности у дошкольников.</a:t>
            </a:r>
            <a:endParaRPr lang="ru-RU" dirty="0"/>
          </a:p>
        </p:txBody>
      </p:sp>
      <p:sp>
        <p:nvSpPr>
          <p:cNvPr id="6" name="Овал 5"/>
          <p:cNvSpPr/>
          <p:nvPr/>
        </p:nvSpPr>
        <p:spPr>
          <a:xfrm>
            <a:off x="5324694" y="2634093"/>
            <a:ext cx="1969077" cy="95596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75000"/>
                  </a:schemeClr>
                </a:solidFill>
              </a:rPr>
              <a:t>Задачи</a:t>
            </a:r>
            <a:endParaRPr lang="ru-RU" sz="2400" dirty="0">
              <a:solidFill>
                <a:schemeClr val="tx1">
                  <a:lumMod val="75000"/>
                </a:schemeClr>
              </a:solidFill>
            </a:endParaRPr>
          </a:p>
        </p:txBody>
      </p:sp>
      <p:cxnSp>
        <p:nvCxnSpPr>
          <p:cNvPr id="11" name="Прямая со стрелкой 10"/>
          <p:cNvCxnSpPr/>
          <p:nvPr/>
        </p:nvCxnSpPr>
        <p:spPr>
          <a:xfrm flipV="1">
            <a:off x="6346247" y="2273014"/>
            <a:ext cx="11690" cy="30393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Овал 13"/>
          <p:cNvSpPr/>
          <p:nvPr/>
        </p:nvSpPr>
        <p:spPr>
          <a:xfrm>
            <a:off x="5126613" y="802195"/>
            <a:ext cx="2215863" cy="13591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lumMod val="75000"/>
                  </a:schemeClr>
                </a:solidFill>
              </a:rPr>
              <a:t>Совершенствовать и углублять изобразительные навыки.</a:t>
            </a:r>
            <a:endParaRPr lang="ru-RU" sz="1400" dirty="0">
              <a:solidFill>
                <a:schemeClr val="tx1">
                  <a:lumMod val="75000"/>
                </a:schemeClr>
              </a:solidFill>
            </a:endParaRPr>
          </a:p>
        </p:txBody>
      </p:sp>
      <p:sp>
        <p:nvSpPr>
          <p:cNvPr id="15" name="Овал 14"/>
          <p:cNvSpPr/>
          <p:nvPr/>
        </p:nvSpPr>
        <p:spPr>
          <a:xfrm>
            <a:off x="7342476" y="1246910"/>
            <a:ext cx="2227551" cy="1433946"/>
          </a:xfrm>
          <a:prstGeom prst="ellipse">
            <a:avLst/>
          </a:prstGeom>
          <a:solidFill>
            <a:srgbClr val="FBF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lumMod val="75000"/>
                  </a:schemeClr>
                </a:solidFill>
              </a:rPr>
              <a:t>Формировать эстетическое отношение к окружающему.</a:t>
            </a:r>
            <a:endParaRPr lang="ru-RU" sz="1400" dirty="0">
              <a:solidFill>
                <a:schemeClr val="tx1">
                  <a:lumMod val="75000"/>
                </a:schemeClr>
              </a:solidFill>
            </a:endParaRPr>
          </a:p>
        </p:txBody>
      </p:sp>
      <p:sp>
        <p:nvSpPr>
          <p:cNvPr id="16" name="Овал 15"/>
          <p:cNvSpPr/>
          <p:nvPr/>
        </p:nvSpPr>
        <p:spPr>
          <a:xfrm>
            <a:off x="7803573" y="2992582"/>
            <a:ext cx="2223655" cy="1381989"/>
          </a:xfrm>
          <a:prstGeom prst="ellipse">
            <a:avLst/>
          </a:prstGeom>
          <a:solidFill>
            <a:srgbClr val="60D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lumMod val="75000"/>
                  </a:schemeClr>
                </a:solidFill>
              </a:rPr>
              <a:t>Воспитывать художественный вкус, культурной деятельности</a:t>
            </a:r>
            <a:endParaRPr lang="ru-RU" sz="1400" dirty="0">
              <a:solidFill>
                <a:schemeClr val="tx1">
                  <a:lumMod val="75000"/>
                </a:schemeClr>
              </a:solidFill>
            </a:endParaRPr>
          </a:p>
        </p:txBody>
      </p:sp>
      <p:sp>
        <p:nvSpPr>
          <p:cNvPr id="19" name="Овал 18"/>
          <p:cNvSpPr/>
          <p:nvPr/>
        </p:nvSpPr>
        <p:spPr>
          <a:xfrm>
            <a:off x="5683827" y="4130379"/>
            <a:ext cx="2452254" cy="1589809"/>
          </a:xfrm>
          <a:prstGeom prst="ellipse">
            <a:avLst/>
          </a:prstGeom>
          <a:solidFill>
            <a:srgbClr val="BF7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lumMod val="75000"/>
                  </a:schemeClr>
                </a:solidFill>
              </a:rPr>
              <a:t>Способствовать раскрытию творческого потенциала ребенка, используя в работе различные техники</a:t>
            </a:r>
            <a:endParaRPr lang="ru-RU" sz="1200" dirty="0">
              <a:solidFill>
                <a:schemeClr val="tx1">
                  <a:lumMod val="75000"/>
                </a:schemeClr>
              </a:solidFill>
            </a:endParaRPr>
          </a:p>
        </p:txBody>
      </p:sp>
      <p:sp>
        <p:nvSpPr>
          <p:cNvPr id="20" name="Овал 19"/>
          <p:cNvSpPr/>
          <p:nvPr/>
        </p:nvSpPr>
        <p:spPr>
          <a:xfrm>
            <a:off x="2673712" y="1724891"/>
            <a:ext cx="2404196" cy="1454727"/>
          </a:xfrm>
          <a:prstGeom prst="ellipse">
            <a:avLst/>
          </a:prstGeom>
          <a:solidFill>
            <a:srgbClr val="FA7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lumMod val="75000"/>
                  </a:schemeClr>
                </a:solidFill>
              </a:rPr>
              <a:t>Развивать мелкую моторику рук и тактильное восприятие</a:t>
            </a:r>
            <a:endParaRPr lang="ru-RU" sz="1400" dirty="0">
              <a:solidFill>
                <a:schemeClr val="tx1">
                  <a:lumMod val="75000"/>
                </a:schemeClr>
              </a:solidFill>
            </a:endParaRPr>
          </a:p>
        </p:txBody>
      </p:sp>
      <p:sp>
        <p:nvSpPr>
          <p:cNvPr id="21" name="Овал 20"/>
          <p:cNvSpPr/>
          <p:nvPr/>
        </p:nvSpPr>
        <p:spPr>
          <a:xfrm>
            <a:off x="3095843" y="3397825"/>
            <a:ext cx="2337956" cy="1672938"/>
          </a:xfrm>
          <a:prstGeom prst="ellipse">
            <a:avLst/>
          </a:prstGeom>
          <a:solidFill>
            <a:srgbClr val="8C6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lumMod val="75000"/>
                  </a:schemeClr>
                </a:solidFill>
              </a:rPr>
              <a:t>Обучать</a:t>
            </a:r>
            <a:r>
              <a:rPr lang="ru-RU" sz="1400" dirty="0" smtClean="0"/>
              <a:t> </a:t>
            </a:r>
            <a:r>
              <a:rPr lang="ru-RU" sz="1200" dirty="0" smtClean="0">
                <a:solidFill>
                  <a:schemeClr val="tx1">
                    <a:lumMod val="75000"/>
                  </a:schemeClr>
                </a:solidFill>
              </a:rPr>
              <a:t>приемами нетрадиционным способом техники с использованием с использованием различных материалов</a:t>
            </a:r>
            <a:endParaRPr lang="ru-RU" sz="1200" dirty="0">
              <a:solidFill>
                <a:schemeClr val="tx1">
                  <a:lumMod val="75000"/>
                </a:schemeClr>
              </a:solidFill>
            </a:endParaRPr>
          </a:p>
        </p:txBody>
      </p:sp>
      <p:cxnSp>
        <p:nvCxnSpPr>
          <p:cNvPr id="25" name="Прямая со стрелкой 24"/>
          <p:cNvCxnSpPr/>
          <p:nvPr/>
        </p:nvCxnSpPr>
        <p:spPr>
          <a:xfrm flipV="1">
            <a:off x="7293771" y="2576945"/>
            <a:ext cx="343547" cy="19613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7" name="Прямая со стрелкой 26"/>
          <p:cNvCxnSpPr/>
          <p:nvPr/>
        </p:nvCxnSpPr>
        <p:spPr>
          <a:xfrm>
            <a:off x="7465544" y="3205594"/>
            <a:ext cx="338029" cy="18184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9" name="Прямая со стрелкой 28"/>
          <p:cNvCxnSpPr/>
          <p:nvPr/>
        </p:nvCxnSpPr>
        <p:spPr>
          <a:xfrm>
            <a:off x="6515100" y="3683576"/>
            <a:ext cx="181841" cy="37926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4" name="Прямая со стрелкой 33"/>
          <p:cNvCxnSpPr/>
          <p:nvPr/>
        </p:nvCxnSpPr>
        <p:spPr>
          <a:xfrm flipH="1">
            <a:off x="5433799" y="3590056"/>
            <a:ext cx="250028" cy="28315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6" name="Прямая со стрелкой 35"/>
          <p:cNvCxnSpPr/>
          <p:nvPr/>
        </p:nvCxnSpPr>
        <p:spPr>
          <a:xfrm flipH="1" flipV="1">
            <a:off x="5126613" y="2634093"/>
            <a:ext cx="307186" cy="12599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normAutofit/>
          </a:bodyPr>
          <a:lstStyle/>
          <a:p>
            <a:pPr rtl="0"/>
            <a:r>
              <a:rPr lang="ru" sz="3200" dirty="0" smtClean="0"/>
              <a:t>Предлагаю несколько игровых упражнений:</a:t>
            </a:r>
            <a:endParaRPr lang="ru" sz="3200" dirty="0"/>
          </a:p>
        </p:txBody>
      </p:sp>
      <p:pic>
        <p:nvPicPr>
          <p:cNvPr id="2" name="Рисунок 1"/>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5155" b="5155"/>
          <a:stretch>
            <a:fillRect/>
          </a:stretch>
        </p:blipFill>
        <p:spPr/>
      </p:pic>
      <p:sp>
        <p:nvSpPr>
          <p:cNvPr id="7" name="Текст 6"/>
          <p:cNvSpPr>
            <a:spLocks noGrp="1"/>
          </p:cNvSpPr>
          <p:nvPr>
            <p:ph type="body" sz="half" idx="2"/>
          </p:nvPr>
        </p:nvSpPr>
        <p:spPr/>
        <p:txBody>
          <a:bodyPr rtlCol="0">
            <a:normAutofit fontScale="70000" lnSpcReduction="20000"/>
          </a:bodyPr>
          <a:lstStyle/>
          <a:p>
            <a:r>
              <a:rPr lang="ru-RU" dirty="0"/>
              <a:t>Логические </a:t>
            </a:r>
            <a:r>
              <a:rPr lang="ru-RU" b="1" dirty="0"/>
              <a:t>блоки</a:t>
            </a:r>
            <a:r>
              <a:rPr lang="ru-RU" dirty="0"/>
              <a:t> </a:t>
            </a:r>
            <a:r>
              <a:rPr lang="ru-RU" b="1" dirty="0" err="1"/>
              <a:t>Дьенеша</a:t>
            </a:r>
            <a:r>
              <a:rPr lang="ru-RU" dirty="0"/>
              <a:t> – уникальная методика интеллектуального </a:t>
            </a:r>
            <a:r>
              <a:rPr lang="ru-RU" b="1" dirty="0"/>
              <a:t>развития</a:t>
            </a:r>
            <a:r>
              <a:rPr lang="ru-RU" dirty="0"/>
              <a:t> дошкольников, подготовки их к школе. Игры </a:t>
            </a:r>
            <a:r>
              <a:rPr lang="ru-RU" b="1" dirty="0"/>
              <a:t>развивают</a:t>
            </a:r>
            <a:r>
              <a:rPr lang="ru-RU" dirty="0"/>
              <a:t> математическое и логическое мышление, раскрывают творческие способности ребенка, улучшают пространственную ориентацию.</a:t>
            </a:r>
            <a:endParaRPr lang="en-US" dirty="0"/>
          </a:p>
        </p:txBody>
      </p:sp>
      <p:pic>
        <p:nvPicPr>
          <p:cNvPr id="3" name="Рисунок 2"/>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6465" b="6465"/>
          <a:stretch>
            <a:fillRect/>
          </a:stretch>
        </p:blipFill>
        <p:spPr/>
      </p:pic>
      <p:sp>
        <p:nvSpPr>
          <p:cNvPr id="10" name="Текст 9"/>
          <p:cNvSpPr>
            <a:spLocks noGrp="1"/>
          </p:cNvSpPr>
          <p:nvPr>
            <p:ph type="body" sz="half" idx="19"/>
          </p:nvPr>
        </p:nvSpPr>
        <p:spPr/>
        <p:txBody>
          <a:bodyPr rtlCol="0">
            <a:normAutofit fontScale="77500" lnSpcReduction="20000"/>
          </a:bodyPr>
          <a:lstStyle/>
          <a:p>
            <a:r>
              <a:rPr lang="ru-RU" dirty="0"/>
              <a:t>«</a:t>
            </a:r>
            <a:r>
              <a:rPr lang="ru-RU" b="1" dirty="0"/>
              <a:t>Палочки</a:t>
            </a:r>
            <a:r>
              <a:rPr lang="ru-RU" dirty="0"/>
              <a:t> </a:t>
            </a:r>
            <a:r>
              <a:rPr lang="ru-RU" b="1" dirty="0" err="1"/>
              <a:t>Кюизенера</a:t>
            </a:r>
            <a:r>
              <a:rPr lang="ru-RU" dirty="0"/>
              <a:t> -многофункциональная штука». Подходят и для развития логики, математических занятий и изучения языка (ударения). Это одно из замечательных пособий для математической игротеки</a:t>
            </a:r>
            <a:endParaRPr lang="en-US" dirty="0"/>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018" y="304800"/>
            <a:ext cx="10458596" cy="5711536"/>
          </a:xfrm>
        </p:spPr>
        <p:txBody>
          <a:bodyPr rtlCol="0">
            <a:normAutofit/>
          </a:bodyPr>
          <a:lstStyle/>
          <a:p>
            <a:r>
              <a:rPr lang="ru-RU" sz="2200" dirty="0" smtClean="0"/>
              <a:t> </a:t>
            </a:r>
            <a:r>
              <a:rPr lang="ru-RU" sz="2800" dirty="0" smtClean="0"/>
              <a:t>Существуют способы стимулирующие творческие способности у детей:</a:t>
            </a:r>
            <a:br>
              <a:rPr lang="ru-RU" sz="2800" dirty="0" smtClean="0"/>
            </a:br>
            <a:r>
              <a:rPr lang="ru-RU" sz="2800" dirty="0" smtClean="0"/>
              <a:t/>
            </a:r>
            <a:br>
              <a:rPr lang="ru-RU" sz="2800" dirty="0" smtClean="0"/>
            </a:br>
            <a:r>
              <a:rPr lang="ru-RU" sz="2800" dirty="0" smtClean="0"/>
              <a:t> </a:t>
            </a:r>
            <a:r>
              <a:rPr lang="ru-RU" sz="2400" dirty="0" smtClean="0"/>
              <a:t>- Обеспечение благоприятной атмосферы.</a:t>
            </a:r>
            <a:br>
              <a:rPr lang="ru-RU" sz="2400" dirty="0" smtClean="0"/>
            </a:br>
            <a:r>
              <a:rPr lang="ru-RU" sz="2400" dirty="0" smtClean="0"/>
              <a:t> -Доброжелательность со стороны педагога, его отказ от критики в сторону ребенка.</a:t>
            </a:r>
            <a:br>
              <a:rPr lang="ru-RU" sz="2400" dirty="0" smtClean="0"/>
            </a:br>
            <a:r>
              <a:rPr lang="ru-RU" sz="2400" dirty="0"/>
              <a:t> </a:t>
            </a:r>
            <a:r>
              <a:rPr lang="ru-RU" sz="2400" dirty="0" smtClean="0"/>
              <a:t>-Обогащение окружающей среды ребенка самыми разнообразными новыми для него предметами и стимулами с целью развития его любознательности.</a:t>
            </a:r>
            <a:br>
              <a:rPr lang="ru-RU" sz="2400" dirty="0" smtClean="0"/>
            </a:br>
            <a:r>
              <a:rPr lang="ru-RU" sz="2400" dirty="0"/>
              <a:t> </a:t>
            </a:r>
            <a:r>
              <a:rPr lang="ru-RU" sz="2400" dirty="0" smtClean="0"/>
              <a:t>-Поощрение высказывания оригинальных идей.</a:t>
            </a:r>
            <a:br>
              <a:rPr lang="ru-RU" sz="2400" dirty="0" smtClean="0"/>
            </a:br>
            <a:r>
              <a:rPr lang="ru-RU" sz="2400" dirty="0"/>
              <a:t> </a:t>
            </a:r>
            <a:r>
              <a:rPr lang="ru-RU" sz="2400" dirty="0" smtClean="0"/>
              <a:t>-Обеспечение возможностей для практики.</a:t>
            </a:r>
            <a:br>
              <a:rPr lang="ru-RU" sz="2400" dirty="0" smtClean="0"/>
            </a:br>
            <a:r>
              <a:rPr lang="ru-RU" sz="2400" dirty="0"/>
              <a:t> </a:t>
            </a:r>
            <a:r>
              <a:rPr lang="ru-RU" sz="2400" dirty="0" smtClean="0"/>
              <a:t>-Использование личного примера творческого подхода.</a:t>
            </a:r>
            <a:br>
              <a:rPr lang="ru-RU" sz="2400" dirty="0" smtClean="0"/>
            </a:br>
            <a:r>
              <a:rPr lang="ru-RU" sz="2400" dirty="0"/>
              <a:t> </a:t>
            </a:r>
            <a:r>
              <a:rPr lang="ru-RU" sz="2400" dirty="0" smtClean="0"/>
              <a:t>-Представление детям возможности активно задавать вопросы и получать на них ответы.</a:t>
            </a:r>
            <a:r>
              <a:rPr lang="ru-RU" sz="2400" dirty="0"/>
              <a:t/>
            </a:r>
            <a:br>
              <a:rPr lang="ru-RU" sz="2400" dirty="0"/>
            </a:br>
            <a:endParaRPr lang="ru" sz="2400" dirty="0"/>
          </a:p>
        </p:txBody>
      </p:sp>
    </p:spTree>
    <p:extLst>
      <p:ext uri="{BB962C8B-B14F-4D97-AF65-F5344CB8AC3E}">
        <p14:creationId xmlns:p14="http://schemas.microsoft.com/office/powerpoint/2010/main" val="95961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056" y="304800"/>
            <a:ext cx="11147998" cy="1085088"/>
          </a:xfrm>
        </p:spPr>
        <p:txBody>
          <a:bodyPr/>
          <a:lstStyle/>
          <a:p>
            <a:r>
              <a:rPr lang="ru-RU" dirty="0" smtClean="0"/>
              <a:t>Здоровый ребенок – счастливый ребенок!</a:t>
            </a:r>
            <a:endParaRPr lang="ru-RU" dirty="0"/>
          </a:p>
        </p:txBody>
      </p:sp>
      <p:sp>
        <p:nvSpPr>
          <p:cNvPr id="3" name="Объект 2"/>
          <p:cNvSpPr>
            <a:spLocks noGrp="1"/>
          </p:cNvSpPr>
          <p:nvPr>
            <p:ph idx="1"/>
          </p:nvPr>
        </p:nvSpPr>
        <p:spPr>
          <a:xfrm>
            <a:off x="918910" y="1679448"/>
            <a:ext cx="4872290" cy="4794504"/>
          </a:xfrm>
        </p:spPr>
        <p:txBody>
          <a:bodyPr>
            <a:normAutofit fontScale="92500" lnSpcReduction="20000"/>
          </a:bodyPr>
          <a:lstStyle/>
          <a:p>
            <a:r>
              <a:rPr lang="ru-RU" sz="3200" dirty="0"/>
              <a:t>Можно смело утверждать, что творческие способности есть у каждого ребенка, особенно, когда он здоров и хорошо развивается. Поэтому развивать эти способности необходимо в теории и на практике.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055" y="1853184"/>
            <a:ext cx="3980688" cy="3980688"/>
          </a:xfrm>
          <a:prstGeom prst="rect">
            <a:avLst/>
          </a:prstGeom>
        </p:spPr>
      </p:pic>
    </p:spTree>
    <p:extLst>
      <p:ext uri="{BB962C8B-B14F-4D97-AF65-F5344CB8AC3E}">
        <p14:creationId xmlns:p14="http://schemas.microsoft.com/office/powerpoint/2010/main" val="122822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 dirty="0" smtClean="0"/>
              <a:t>Спасибо за внимание!</a:t>
            </a:r>
            <a:endParaRPr lang="ru" dirty="0"/>
          </a:p>
        </p:txBody>
      </p:sp>
      <p:sp>
        <p:nvSpPr>
          <p:cNvPr id="3" name="Текст 2"/>
          <p:cNvSpPr>
            <a:spLocks noGrp="1"/>
          </p:cNvSpPr>
          <p:nvPr>
            <p:ph type="body" idx="1"/>
          </p:nvPr>
        </p:nvSpPr>
        <p:spPr/>
        <p:txBody>
          <a:bodyPr rtlCol="0"/>
          <a:lstStyle/>
          <a:p>
            <a:pPr rtl="0"/>
            <a:r>
              <a:rPr lang="ru-RU" dirty="0" smtClean="0"/>
              <a:t>Желаю творческих успехов!</a:t>
            </a: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Природа 16 х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1_TF03431377" id="{E55CF100-C248-4B8F-8F5C-C7DC3EE79A39}" vid="{F3C83CD3-4C48-4907-A3EA-9E7FA702781C}"/>
    </a:ext>
  </a:extLst>
</a:theme>
</file>

<file path=ppt/theme/theme2.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TotalTime>
  <Words>202</Words>
  <Application>Microsoft Office PowerPoint</Application>
  <PresentationFormat>Широкоэкранный</PresentationFormat>
  <Paragraphs>22</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Segoe Print</vt:lpstr>
      <vt:lpstr>Природа 16 х 9</vt:lpstr>
      <vt:lpstr>Игры и упражнения в детском саду для развития творческих способностей у дошкольников.</vt:lpstr>
      <vt:lpstr> Понятие «творчество» определяется как деятельность, в результате которой ребёнок создаёт новое, оригинальное, проявляя воображение, реализуя свой замысел, самостоятельно находя средство для его воплощения. Развивать творческие способности у детей очень важно, так как они способствует всестороннему развитию личности ребенка, повышает возможности его дальнейшего обучения.  Основную роль в развитии творческих способностей детей играет, несомненно, взрослый, который знает возрастные особенности детей, их возможности. Так же на развитие творческих способностей детей большую роль играет окружающая среда и применяемые методы, приёмы, стимулирующие развитие воображения, одного из важных критериев творчества. Необходимо расширять опыт ребенка, если мы хотим создать достаточно прочные основы для его творческой деятельности. Чем больше ребенок видел, слышал и пережил, чем больше, он знает и усвоил, чем большим количеством элементов действительности он располагает в своем опыте, тем значительнее и продуктивнее при других равных условиях, будет деятельность его воображения. </vt:lpstr>
      <vt:lpstr>Презентация PowerPoint</vt:lpstr>
      <vt:lpstr>Предлагаю несколько игровых упражнений:</vt:lpstr>
      <vt:lpstr> Существуют способы стимулирующие творческие способности у детей:   - Обеспечение благоприятной атмосферы.  -Доброжелательность со стороны педагога, его отказ от критики в сторону ребенка.  -Обогащение окружающей среды ребенка самыми разнообразными новыми для него предметами и стимулами с целью развития его любознательности.  -Поощрение высказывания оригинальных идей.  -Обеспечение возможностей для практики.  -Использование личного примера творческого подхода.  -Представление детям возможности активно задавать вопросы и получать на них ответы. </vt:lpstr>
      <vt:lpstr>Здоровый ребенок – счастливый ребенок!</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и упражнения в детском саду для развития творческих способностей у дошкольников.</dc:title>
  <dc:creator>user</dc:creator>
  <cp:lastModifiedBy>user</cp:lastModifiedBy>
  <cp:revision>17</cp:revision>
  <dcterms:created xsi:type="dcterms:W3CDTF">2021-08-15T10:52:54Z</dcterms:created>
  <dcterms:modified xsi:type="dcterms:W3CDTF">2021-08-15T13:06:27Z</dcterms:modified>
</cp:coreProperties>
</file>