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1" r:id="rId3"/>
  </p:sldMasterIdLst>
  <p:notesMasterIdLst>
    <p:notesMasterId r:id="rId21"/>
  </p:notesMasterIdLst>
  <p:sldIdLst>
    <p:sldId id="256" r:id="rId4"/>
    <p:sldId id="277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Broadway" pitchFamily="8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Broadway" pitchFamily="8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Broadway" pitchFamily="8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Broadway" pitchFamily="8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Broadway" pitchFamily="82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Broadway" pitchFamily="82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Broadway" pitchFamily="82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Broadway" pitchFamily="82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Broadway" pitchFamily="8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CCFF"/>
    <a:srgbClr val="006600"/>
    <a:srgbClr val="FFCCFF"/>
    <a:srgbClr val="FFFF00"/>
    <a:srgbClr val="00CC00"/>
    <a:srgbClr val="FF33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565F41A3-796F-4AB3-A8FB-631F8BD2273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278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4FCAFE-23C0-4A1B-8F05-CD8D61B90E4B}" type="slidenum">
              <a:rPr lang="ru-RU"/>
              <a:pPr/>
              <a:t>1</a:t>
            </a:fld>
            <a:endParaRPr 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58432-E01E-4934-8A26-BB7722325D39}" type="slidenum">
              <a:rPr lang="ru-RU"/>
              <a:pPr/>
              <a:t>8</a:t>
            </a:fld>
            <a:endParaRPr lang="ru-RU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A360A-0A7E-46A7-A4EA-566DFE3D0A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BEA29-53B7-4856-AEBD-18312EDD6F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1AC8B-9592-452B-B689-2219139DB1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5165AB4-87BF-4470-A0D7-935646B7C29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AD113-56A2-4F33-BFE9-92011D6BE3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14174-BE6D-42B3-BDBA-A662F9DF02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8C14E-CDA5-4112-9E2D-D5B2FB3CD4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8A98F-425D-4F6A-B2A9-39C6542E91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CD9D5-54B1-4B02-AD9E-FEE76C0CE8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7B770-DC90-4F03-87AA-CD98E56896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3FC83-A962-4FC8-BA47-BBDDC39D84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538B3-429B-4D3D-B7D3-89C18984CC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2425B-EFA7-4A7B-80DA-68557DB772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4E61F-BA8D-4EC4-B427-952CBBA81C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88823-1252-4A68-9395-A763126D4C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4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A5091FA-34F6-4439-B5DB-B187C96451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1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1" grpId="0"/>
      <p:bldP spid="5142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4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4973D-CFCE-4101-8A47-D9D1844EA7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86B81-A926-46B9-B3F2-8D9146E18C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195C3-EF50-45C6-B0F7-8FA30526A6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2979A-ED29-4D0C-983B-D506870514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BCBAE-4D0E-4BF9-A591-2FF650E1DD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1E86C-A9FE-4CC2-9AFD-1710F00467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EB63C-F246-48DF-83CB-531863FF28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3D6A7-9187-40B1-8014-056B74BB52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365D4-8266-4CA1-BC0E-AE6FD2CF6E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EDE25-E756-4768-82BD-63D30BE819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91E73-1D36-4571-A666-713D865006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9B5F8-5312-43C2-A45E-88EBA34DCE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08890-CD09-4218-8E85-3CD2528891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385FA-26B8-4E11-98D4-30623672EC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A2AA3-6C96-4C5B-8523-ED9C0C9899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10B6B-52DB-41BE-B078-0100BE3355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86D47-90FF-4D6C-AD85-627DDF2A5A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FE38F63-21AD-4DBF-9AD3-21E04C49E51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36B88138-BD06-4687-A3E2-D50F43AF3CB9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slow" advClick="0" advTm="10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1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205A8F1C-80F1-46A3-B339-1A8F7E20B411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1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/>
      <p:bldP spid="4118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1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1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1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1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&#1058;&#1088;&#1091;&#1073;&#1072;.mp3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&#1041;&#1072;&#1088;&#1072;&#1073;&#1072;&#1085;.mp3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&#1051;&#1086;&#1078;&#1082;&#1080;.mp3" TargetMode="Externa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&#1043;&#1080;&#1090;&#1072;&#1088;&#1072;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&#1057;&#1082;&#1088;&#1080;&#1087;&#1082;&#1072;.mp3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&#1060;&#1086;&#1088;&#1090;&#1077;&#1087;&#1100;&#1103;&#1085;&#1086;.mp3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&#1043;&#1072;&#1088;&#1084;&#1086;&#1085;&#1100;.mp3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&#1041;&#1072;&#1083;&#1072;&#1083;&#1072;&#1081;&#1082;&#1072;.mp3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914400"/>
            <a:ext cx="7772400" cy="4943492"/>
          </a:xfrm>
        </p:spPr>
        <p:txBody>
          <a:bodyPr/>
          <a:lstStyle/>
          <a:p>
            <a: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  <a:t>«Музыкальные загадки »</a:t>
            </a:r>
            <a:endParaRPr lang="ru-RU" sz="8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57422" y="1357298"/>
            <a:ext cx="5791200" cy="1752600"/>
          </a:xfrm>
        </p:spPr>
        <p:txBody>
          <a:bodyPr/>
          <a:lstStyle/>
          <a:p>
            <a:pPr algn="r">
              <a:lnSpc>
                <a:spcPct val="80000"/>
              </a:lnSpc>
            </a:pPr>
            <a:endParaRPr lang="en-US" sz="1600" dirty="0">
              <a:solidFill>
                <a:srgbClr val="0000FF"/>
              </a:solidFill>
            </a:endParaRPr>
          </a:p>
          <a:p>
            <a:pPr algn="r">
              <a:lnSpc>
                <a:spcPct val="80000"/>
              </a:lnSpc>
            </a:pPr>
            <a:endParaRPr lang="en-US" sz="1600" dirty="0">
              <a:solidFill>
                <a:srgbClr val="0000FF"/>
              </a:solidFill>
            </a:endParaRPr>
          </a:p>
          <a:p>
            <a:pPr algn="r">
              <a:lnSpc>
                <a:spcPct val="80000"/>
              </a:lnSpc>
            </a:pPr>
            <a:r>
              <a:rPr lang="ru-RU" sz="800" dirty="0" smtClean="0"/>
              <a:t>                      </a:t>
            </a:r>
            <a:endParaRPr lang="ru-RU" sz="800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rgbClr val="99FF99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6000">
                <a:solidFill>
                  <a:srgbClr val="FF0000"/>
                </a:solidFill>
                <a:latin typeface="Monotype Corsiva" pitchFamily="66" charset="0"/>
              </a:rPr>
              <a:t>Блестящая и медная</a:t>
            </a:r>
          </a:p>
          <a:p>
            <a:pPr algn="ctr">
              <a:buFontTx/>
              <a:buNone/>
            </a:pPr>
            <a:r>
              <a:rPr lang="ru-RU" sz="6000">
                <a:solidFill>
                  <a:srgbClr val="FF0000"/>
                </a:solidFill>
                <a:latin typeface="Monotype Corsiva" pitchFamily="66" charset="0"/>
              </a:rPr>
              <a:t>Так здорово дудит –</a:t>
            </a:r>
          </a:p>
          <a:p>
            <a:pPr algn="ctr">
              <a:buFontTx/>
              <a:buNone/>
            </a:pPr>
            <a:r>
              <a:rPr lang="ru-RU" sz="6000">
                <a:solidFill>
                  <a:srgbClr val="FF0000"/>
                </a:solidFill>
                <a:latin typeface="Monotype Corsiva" pitchFamily="66" charset="0"/>
              </a:rPr>
              <a:t>Что наша кошка бедная</a:t>
            </a:r>
          </a:p>
          <a:p>
            <a:pPr algn="ctr">
              <a:buFontTx/>
              <a:buNone/>
            </a:pPr>
            <a:r>
              <a:rPr lang="ru-RU" sz="6000">
                <a:solidFill>
                  <a:srgbClr val="FF0000"/>
                </a:solidFill>
                <a:latin typeface="Monotype Corsiva" pitchFamily="66" charset="0"/>
              </a:rPr>
              <a:t>Под тумбочкой сидит.</a:t>
            </a:r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os3400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0"/>
            <a:ext cx="7315200" cy="6858000"/>
          </a:xfrm>
          <a:noFill/>
          <a:ln/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/>
          <a:lstStyle/>
          <a:p>
            <a:pPr algn="l"/>
            <a:r>
              <a:rPr lang="ru-RU" sz="6000">
                <a:solidFill>
                  <a:srgbClr val="00CC00"/>
                </a:solidFill>
                <a:latin typeface="Monotype Corsiva" pitchFamily="66" charset="0"/>
              </a:rPr>
              <a:t>Труба</a:t>
            </a:r>
          </a:p>
        </p:txBody>
      </p:sp>
      <p:pic>
        <p:nvPicPr>
          <p:cNvPr id="20484" name="Труб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4800" y="6248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400" fill="hold"/>
                                        <p:tgtEl>
                                          <p:spTgt spid="204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4"/>
                </p:tgtEl>
              </p:cMediaNode>
            </p:audio>
          </p:childTnLst>
        </p:cTn>
      </p:par>
    </p:tnLst>
    <p:bldLst>
      <p:bldP spid="204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767600"/>
            </a:gs>
            <a:gs pos="100000">
              <a:srgbClr val="FFF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6000">
                <a:solidFill>
                  <a:srgbClr val="FF0000"/>
                </a:solidFill>
                <a:latin typeface="Monotype Corsiva" pitchFamily="66" charset="0"/>
              </a:rPr>
              <a:t>Когда играю я на нём,</a:t>
            </a:r>
          </a:p>
          <a:p>
            <a:pPr algn="ctr">
              <a:buFontTx/>
              <a:buNone/>
            </a:pPr>
            <a:r>
              <a:rPr lang="ru-RU" sz="6000">
                <a:solidFill>
                  <a:srgbClr val="FF0000"/>
                </a:solidFill>
                <a:latin typeface="Monotype Corsiva" pitchFamily="66" charset="0"/>
              </a:rPr>
              <a:t>Когда я репетирую –</a:t>
            </a:r>
          </a:p>
          <a:p>
            <a:pPr algn="ctr">
              <a:buFontTx/>
              <a:buNone/>
            </a:pPr>
            <a:r>
              <a:rPr lang="ru-RU" sz="6000">
                <a:solidFill>
                  <a:srgbClr val="FF0000"/>
                </a:solidFill>
                <a:latin typeface="Monotype Corsiva" pitchFamily="66" charset="0"/>
              </a:rPr>
              <a:t>С испугом думает весь дом,</a:t>
            </a:r>
          </a:p>
          <a:p>
            <a:pPr algn="ctr">
              <a:buFontTx/>
              <a:buNone/>
            </a:pPr>
            <a:r>
              <a:rPr lang="ru-RU" sz="6000">
                <a:solidFill>
                  <a:srgbClr val="FF0000"/>
                </a:solidFill>
                <a:latin typeface="Monotype Corsiva" pitchFamily="66" charset="0"/>
              </a:rPr>
              <a:t>Что крышу ремонтирую.</a:t>
            </a:r>
          </a:p>
        </p:txBody>
      </p:sp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os3405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7162800" cy="6437313"/>
          </a:xfrm>
          <a:noFill/>
          <a:ln/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6000">
                <a:solidFill>
                  <a:srgbClr val="FF9900"/>
                </a:solidFill>
                <a:latin typeface="Monotype Corsiva" pitchFamily="66" charset="0"/>
              </a:rPr>
              <a:t>Барабан</a:t>
            </a:r>
          </a:p>
        </p:txBody>
      </p:sp>
      <p:pic>
        <p:nvPicPr>
          <p:cNvPr id="22532" name="Барабан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2400" y="6248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8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300" fill="hold"/>
                                        <p:tgtEl>
                                          <p:spTgt spid="225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2"/>
                </p:tgtEl>
              </p:cMediaNode>
            </p:audio>
          </p:childTnLst>
        </p:cTn>
      </p:par>
    </p:tnLst>
    <p:bldLst>
      <p:bldP spid="225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99FF99"/>
            </a:gs>
            <a:gs pos="100000">
              <a:srgbClr val="4776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algn="ctr"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6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Деревянные подружки</a:t>
            </a:r>
          </a:p>
          <a:p>
            <a:pPr algn="ctr"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6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Звонко бьются друг об дружку.</a:t>
            </a:r>
          </a:p>
          <a:p>
            <a:pPr algn="ctr"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6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Расписные, как матрёшки.</a:t>
            </a:r>
          </a:p>
          <a:p>
            <a:pPr algn="ctr"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6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Угадали? Это…</a:t>
            </a:r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6000">
                <a:solidFill>
                  <a:srgbClr val="FF9900"/>
                </a:solidFill>
                <a:latin typeface="Monotype Corsiva" pitchFamily="66" charset="0"/>
              </a:rPr>
              <a:t>Ложки</a:t>
            </a:r>
          </a:p>
        </p:txBody>
      </p:sp>
      <p:pic>
        <p:nvPicPr>
          <p:cNvPr id="24579" name="Picture 3" descr="ScannedImag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contrast="24000"/>
          </a:blip>
          <a:srcRect/>
          <a:stretch>
            <a:fillRect/>
          </a:stretch>
        </p:blipFill>
        <p:spPr>
          <a:xfrm rot="2447294">
            <a:off x="2590800" y="914400"/>
            <a:ext cx="4314825" cy="4949825"/>
          </a:xfrm>
          <a:noFill/>
          <a:ln/>
        </p:spPr>
      </p:pic>
      <p:pic>
        <p:nvPicPr>
          <p:cNvPr id="24580" name="Ложки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81000" y="6096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384" fill="hold"/>
                                        <p:tgtEl>
                                          <p:spTgt spid="245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0"/>
                </p:tgtEl>
              </p:cMediaNode>
            </p:audio>
          </p:childTnLst>
        </p:cTn>
      </p:par>
    </p:tnLst>
    <p:bldLst>
      <p:bldP spid="245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5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Она у папы шестиструнная,</a:t>
            </a:r>
          </a:p>
          <a:p>
            <a:pPr algn="ctr">
              <a:buFontTx/>
              <a:buNone/>
            </a:pPr>
            <a:r>
              <a:rPr lang="ru-RU" sz="5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Её настройка – дело трудное.</a:t>
            </a:r>
          </a:p>
          <a:p>
            <a:pPr algn="ctr">
              <a:buFontTx/>
              <a:buNone/>
            </a:pPr>
            <a:r>
              <a:rPr lang="ru-RU" sz="5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И, чтобы папу не расстраивать,</a:t>
            </a:r>
          </a:p>
          <a:p>
            <a:pPr algn="ctr">
              <a:buFontTx/>
              <a:buNone/>
            </a:pPr>
            <a:r>
              <a:rPr lang="ru-RU" sz="5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Её нам лучше не настраивать.</a:t>
            </a:r>
          </a:p>
        </p:txBody>
      </p:sp>
    </p:spTree>
  </p:cSld>
  <p:clrMapOvr>
    <a:masterClrMapping/>
  </p:clrMapOvr>
  <p:transition spd="slow" advClick="0" advTm="10000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6000">
                <a:solidFill>
                  <a:srgbClr val="006600"/>
                </a:solidFill>
                <a:latin typeface="Monotype Corsiva" pitchFamily="66" charset="0"/>
              </a:rPr>
              <a:t>Гитара</a:t>
            </a:r>
          </a:p>
        </p:txBody>
      </p:sp>
      <p:pic>
        <p:nvPicPr>
          <p:cNvPr id="26627" name="Picture 3" descr="os3410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 rot="581554">
            <a:off x="2895600" y="685800"/>
            <a:ext cx="5310188" cy="5334000"/>
          </a:xfrm>
          <a:noFill/>
          <a:ln/>
        </p:spPr>
      </p:pic>
      <p:pic>
        <p:nvPicPr>
          <p:cNvPr id="26628" name="Гитар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28600" y="6248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3" fill="hold"/>
                                        <p:tgtEl>
                                          <p:spTgt spid="266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6482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7200">
                <a:solidFill>
                  <a:srgbClr val="00FF00"/>
                </a:solidFill>
                <a:latin typeface="Monotype Corsiva" pitchFamily="66" charset="0"/>
              </a:rPr>
              <a:t>Смычок на ней пиликает,</a:t>
            </a:r>
          </a:p>
          <a:p>
            <a:pPr algn="ctr">
              <a:buFontTx/>
              <a:buNone/>
            </a:pPr>
            <a:r>
              <a:rPr lang="ru-RU" sz="7200">
                <a:solidFill>
                  <a:srgbClr val="00FF00"/>
                </a:solidFill>
                <a:latin typeface="Monotype Corsiva" pitchFamily="66" charset="0"/>
              </a:rPr>
              <a:t>Как воробей чирикает.</a:t>
            </a:r>
          </a:p>
        </p:txBody>
      </p:sp>
    </p:spTree>
  </p:cSld>
  <p:clrMapOvr>
    <a:masterClrMapping/>
  </p:clrMapOvr>
  <p:transition spd="slow" advClick="0" advTm="10000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os3409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81200" y="0"/>
            <a:ext cx="6081713" cy="6629400"/>
          </a:xfrm>
          <a:noFill/>
          <a:ln/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pPr algn="l"/>
            <a:r>
              <a:rPr lang="ru-RU" sz="6600">
                <a:solidFill>
                  <a:srgbClr val="FF0000"/>
                </a:solidFill>
                <a:latin typeface="Monotype Corsiva" pitchFamily="66" charset="0"/>
              </a:rPr>
              <a:t>Скрипка</a:t>
            </a:r>
          </a:p>
        </p:txBody>
      </p:sp>
      <p:pic>
        <p:nvPicPr>
          <p:cNvPr id="11268" name="Скрипк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28600" y="6248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990" fill="hold"/>
                                        <p:tgtEl>
                                          <p:spTgt spid="112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8"/>
                </p:tgtEl>
              </p:cMediaNode>
            </p:audio>
          </p:childTnLst>
        </p:cTn>
      </p:par>
    </p:tnLst>
    <p:bldLst>
      <p:bldP spid="112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00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144000" cy="5867400"/>
          </a:xfrm>
        </p:spPr>
        <p:txBody>
          <a:bodyPr/>
          <a:lstStyle/>
          <a:p>
            <a:pPr algn="ctr">
              <a:lnSpc>
                <a:spcPct val="90000"/>
              </a:lnSpc>
              <a:buSzPct val="120000"/>
              <a:buFontTx/>
              <a:buNone/>
            </a:pPr>
            <a:r>
              <a:rPr lang="ru-RU" sz="6600">
                <a:solidFill>
                  <a:srgbClr val="FFFF00"/>
                </a:solidFill>
                <a:latin typeface="Monotype Corsiva" pitchFamily="66" charset="0"/>
              </a:rPr>
              <a:t>Оно большое, как комод,</a:t>
            </a:r>
          </a:p>
          <a:p>
            <a:pPr algn="ctr">
              <a:lnSpc>
                <a:spcPct val="90000"/>
              </a:lnSpc>
              <a:buSzPct val="120000"/>
              <a:buFontTx/>
              <a:buNone/>
            </a:pPr>
            <a:r>
              <a:rPr lang="ru-RU" sz="6600">
                <a:solidFill>
                  <a:srgbClr val="FFFF00"/>
                </a:solidFill>
                <a:latin typeface="Monotype Corsiva" pitchFamily="66" charset="0"/>
              </a:rPr>
              <a:t>Под крышкой музыка живёт.</a:t>
            </a:r>
          </a:p>
          <a:p>
            <a:pPr algn="ctr">
              <a:lnSpc>
                <a:spcPct val="90000"/>
              </a:lnSpc>
              <a:buSzPct val="120000"/>
              <a:buFontTx/>
              <a:buNone/>
            </a:pPr>
            <a:r>
              <a:rPr lang="ru-RU" sz="6600">
                <a:solidFill>
                  <a:srgbClr val="FFFF00"/>
                </a:solidFill>
                <a:latin typeface="Monotype Corsiva" pitchFamily="66" charset="0"/>
              </a:rPr>
              <a:t>А маленькие дамы</a:t>
            </a:r>
          </a:p>
          <a:p>
            <a:pPr algn="ctr">
              <a:lnSpc>
                <a:spcPct val="90000"/>
              </a:lnSpc>
              <a:buSzPct val="120000"/>
              <a:buFontTx/>
              <a:buNone/>
            </a:pPr>
            <a:r>
              <a:rPr lang="ru-RU" sz="6600">
                <a:solidFill>
                  <a:srgbClr val="FFFF00"/>
                </a:solidFill>
                <a:latin typeface="Monotype Corsiva" pitchFamily="66" charset="0"/>
              </a:rPr>
              <a:t>На нём играют гаммы.</a:t>
            </a:r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" dur="1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4" dur="1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8" dur="1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os3408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5000" y="990600"/>
            <a:ext cx="5715000" cy="5715000"/>
          </a:xfrm>
          <a:noFill/>
          <a:ln/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>
                <a:solidFill>
                  <a:srgbClr val="FF0000"/>
                </a:solidFill>
                <a:latin typeface="Monotype Corsiva" pitchFamily="66" charset="0"/>
              </a:rPr>
              <a:t>Пианино</a:t>
            </a:r>
          </a:p>
        </p:txBody>
      </p:sp>
      <p:pic>
        <p:nvPicPr>
          <p:cNvPr id="13316" name="Фортепьяно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4800" y="6248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33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98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010" fill="hold"/>
                                        <p:tgtEl>
                                          <p:spTgt spid="133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6"/>
                </p:tgtEl>
              </p:cMediaNode>
            </p:audio>
          </p:childTnLst>
        </p:cTn>
      </p:par>
    </p:tnLst>
    <p:bldLst>
      <p:bldP spid="133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6000">
                <a:solidFill>
                  <a:srgbClr val="00FF00"/>
                </a:solidFill>
                <a:latin typeface="Monotype Corsiva" pitchFamily="66" charset="0"/>
              </a:rPr>
              <a:t>По бокам коробочки</a:t>
            </a:r>
          </a:p>
          <a:p>
            <a:pPr algn="ctr">
              <a:buFont typeface="Wingdings" pitchFamily="2" charset="2"/>
              <a:buNone/>
            </a:pPr>
            <a:r>
              <a:rPr lang="ru-RU" sz="6000">
                <a:solidFill>
                  <a:srgbClr val="00FF00"/>
                </a:solidFill>
                <a:latin typeface="Monotype Corsiva" pitchFamily="66" charset="0"/>
              </a:rPr>
              <a:t>Костяные кнопочки.</a:t>
            </a:r>
          </a:p>
          <a:p>
            <a:pPr algn="ctr">
              <a:buFont typeface="Wingdings" pitchFamily="2" charset="2"/>
              <a:buNone/>
            </a:pPr>
            <a:r>
              <a:rPr lang="ru-RU" sz="6000">
                <a:solidFill>
                  <a:srgbClr val="00FF00"/>
                </a:solidFill>
                <a:latin typeface="Monotype Corsiva" pitchFamily="66" charset="0"/>
              </a:rPr>
              <a:t>Растянул её меха   -</a:t>
            </a:r>
          </a:p>
          <a:p>
            <a:pPr algn="ctr">
              <a:buFont typeface="Wingdings" pitchFamily="2" charset="2"/>
              <a:buNone/>
            </a:pPr>
            <a:r>
              <a:rPr lang="ru-RU" sz="6000">
                <a:solidFill>
                  <a:srgbClr val="00FF00"/>
                </a:solidFill>
                <a:latin typeface="Monotype Corsiva" pitchFamily="66" charset="0"/>
              </a:rPr>
              <a:t>Стал похож на жениха.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xit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xit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os4401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5400" y="0"/>
            <a:ext cx="7239000" cy="6477000"/>
          </a:xfrm>
          <a:noFill/>
          <a:ln/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257800"/>
            <a:ext cx="8153400" cy="1143000"/>
          </a:xfrm>
        </p:spPr>
        <p:txBody>
          <a:bodyPr/>
          <a:lstStyle/>
          <a:p>
            <a:pPr algn="l"/>
            <a:r>
              <a:rPr lang="ru-RU" sz="6000">
                <a:solidFill>
                  <a:srgbClr val="A50021"/>
                </a:solidFill>
                <a:latin typeface="Monotype Corsiva" pitchFamily="66" charset="0"/>
              </a:rPr>
              <a:t>Гармонь</a:t>
            </a:r>
          </a:p>
        </p:txBody>
      </p:sp>
      <p:pic>
        <p:nvPicPr>
          <p:cNvPr id="15364" name="Гармонь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0825" y="62753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3" fill="hold"/>
                                        <p:tgtEl>
                                          <p:spTgt spid="153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33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651875" cy="6019800"/>
          </a:xfrm>
        </p:spPr>
        <p:txBody>
          <a:bodyPr/>
          <a:lstStyle/>
          <a:p>
            <a:pPr algn="ctr">
              <a:buFontTx/>
              <a:buNone/>
            </a:pPr>
            <a:endParaRPr lang="en-US" sz="6600">
              <a:solidFill>
                <a:srgbClr val="FFFF66"/>
              </a:solidFill>
              <a:latin typeface="Monotype Corsiva" pitchFamily="66" charset="0"/>
            </a:endParaRPr>
          </a:p>
          <a:p>
            <a:pPr algn="ctr">
              <a:buFontTx/>
              <a:buNone/>
            </a:pPr>
            <a:r>
              <a:rPr lang="ru-RU" sz="6600">
                <a:solidFill>
                  <a:srgbClr val="0000FF"/>
                </a:solidFill>
                <a:latin typeface="Monotype Corsiva" pitchFamily="66" charset="0"/>
              </a:rPr>
              <a:t>Заиграли три струны</a:t>
            </a:r>
          </a:p>
          <a:p>
            <a:pPr algn="ctr">
              <a:buFontTx/>
              <a:buNone/>
            </a:pPr>
            <a:r>
              <a:rPr lang="ru-RU" sz="6600">
                <a:solidFill>
                  <a:srgbClr val="0000FF"/>
                </a:solidFill>
                <a:latin typeface="Monotype Corsiva" pitchFamily="66" charset="0"/>
              </a:rPr>
              <a:t>На четыре стороны.</a:t>
            </a:r>
          </a:p>
        </p:txBody>
      </p:sp>
    </p:spTree>
  </p:cSld>
  <p:clrMapOvr>
    <a:masterClrMapping/>
  </p:clrMapOvr>
  <p:transition spd="slow" advClick="0" advTm="10000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6000">
                <a:solidFill>
                  <a:srgbClr val="FF0000"/>
                </a:solidFill>
                <a:latin typeface="Monotype Corsiva" pitchFamily="66" charset="0"/>
              </a:rPr>
              <a:t>Балалайка</a:t>
            </a:r>
          </a:p>
        </p:txBody>
      </p:sp>
      <p:pic>
        <p:nvPicPr>
          <p:cNvPr id="18435" name="Picture 3" descr="ScannedImag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contrast="42000"/>
          </a:blip>
          <a:srcRect/>
          <a:stretch>
            <a:fillRect/>
          </a:stretch>
        </p:blipFill>
        <p:spPr>
          <a:xfrm rot="20118795">
            <a:off x="1435100" y="1227138"/>
            <a:ext cx="6477000" cy="4046537"/>
          </a:xfrm>
          <a:noFill/>
          <a:ln/>
        </p:spPr>
      </p:pic>
      <p:pic>
        <p:nvPicPr>
          <p:cNvPr id="18436" name="Балалайк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28600" y="6324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236" fill="hold"/>
                                        <p:tgtEl>
                                          <p:spTgt spid="184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6"/>
                </p:tgtEl>
              </p:cMediaNode>
            </p:audio>
          </p:childTnLst>
        </p:cTn>
      </p:par>
    </p:tnLst>
    <p:bldLst>
      <p:bldP spid="18434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кеан 2">
    <a:dk1>
      <a:srgbClr val="000066"/>
    </a:dk1>
    <a:lt1>
      <a:srgbClr val="FFFFFF"/>
    </a:lt1>
    <a:dk2>
      <a:srgbClr val="5D93FF"/>
    </a:dk2>
    <a:lt2>
      <a:srgbClr val="FFFFFF"/>
    </a:lt2>
    <a:accent1>
      <a:srgbClr val="6666FF"/>
    </a:accent1>
    <a:accent2>
      <a:srgbClr val="9999FF"/>
    </a:accent2>
    <a:accent3>
      <a:srgbClr val="B6C8FF"/>
    </a:accent3>
    <a:accent4>
      <a:srgbClr val="DADADA"/>
    </a:accent4>
    <a:accent5>
      <a:srgbClr val="B8B8FF"/>
    </a:accent5>
    <a:accent6>
      <a:srgbClr val="8A8AE7"/>
    </a:accent6>
    <a:hlink>
      <a:srgbClr val="FF3300"/>
    </a:hlink>
    <a:folHlink>
      <a:srgbClr val="FF9900"/>
    </a:folHlink>
  </a:clrScheme>
</a:themeOverride>
</file>

<file path=ppt/theme/themeOverride2.xml><?xml version="1.0" encoding="utf-8"?>
<a:themeOverride xmlns:a="http://schemas.openxmlformats.org/drawingml/2006/main">
  <a:clrScheme name="Клен 2">
    <a:dk1>
      <a:srgbClr val="EA9306"/>
    </a:dk1>
    <a:lt1>
      <a:srgbClr val="FFFFFF"/>
    </a:lt1>
    <a:dk2>
      <a:srgbClr val="FAC120"/>
    </a:dk2>
    <a:lt2>
      <a:srgbClr val="FFFDD1"/>
    </a:lt2>
    <a:accent1>
      <a:srgbClr val="CC6600"/>
    </a:accent1>
    <a:accent2>
      <a:srgbClr val="FF9933"/>
    </a:accent2>
    <a:accent3>
      <a:srgbClr val="FCDDAB"/>
    </a:accent3>
    <a:accent4>
      <a:srgbClr val="DADADA"/>
    </a:accent4>
    <a:accent5>
      <a:srgbClr val="E2B8AA"/>
    </a:accent5>
    <a:accent6>
      <a:srgbClr val="E78A2D"/>
    </a:accent6>
    <a:hlink>
      <a:srgbClr val="A50021"/>
    </a:hlink>
    <a:folHlink>
      <a:srgbClr val="66663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137</Words>
  <Application>Microsoft Office PowerPoint</Application>
  <PresentationFormat>Экран (4:3)</PresentationFormat>
  <Paragraphs>43</Paragraphs>
  <Slides>17</Slides>
  <Notes>2</Notes>
  <HiddenSlides>0</HiddenSlides>
  <MMClips>8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Оформление по умолчанию</vt:lpstr>
      <vt:lpstr>Океан</vt:lpstr>
      <vt:lpstr>Клен</vt:lpstr>
      <vt:lpstr>      «Музыкальные загадки »</vt:lpstr>
      <vt:lpstr>Презентация PowerPoint</vt:lpstr>
      <vt:lpstr>Скрипка</vt:lpstr>
      <vt:lpstr>Презентация PowerPoint</vt:lpstr>
      <vt:lpstr>Пианино</vt:lpstr>
      <vt:lpstr>Презентация PowerPoint</vt:lpstr>
      <vt:lpstr>Гармонь</vt:lpstr>
      <vt:lpstr>Презентация PowerPoint</vt:lpstr>
      <vt:lpstr>Балалайка</vt:lpstr>
      <vt:lpstr>Презентация PowerPoint</vt:lpstr>
      <vt:lpstr>Труба</vt:lpstr>
      <vt:lpstr>Презентация PowerPoint</vt:lpstr>
      <vt:lpstr>Барабан</vt:lpstr>
      <vt:lpstr>Презентация PowerPoint</vt:lpstr>
      <vt:lpstr>Ложки</vt:lpstr>
      <vt:lpstr>Презентация PowerPoint</vt:lpstr>
      <vt:lpstr>Гитара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auser</cp:lastModifiedBy>
  <cp:revision>25</cp:revision>
  <dcterms:created xsi:type="dcterms:W3CDTF">2008-12-16T12:41:19Z</dcterms:created>
  <dcterms:modified xsi:type="dcterms:W3CDTF">2020-05-20T09:52:41Z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