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10/30/2019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514600"/>
            <a:ext cx="7543800" cy="1314450"/>
          </a:xfrm>
        </p:spPr>
        <p:txBody>
          <a:bodyPr>
            <a:normAutofit fontScale="90000"/>
          </a:bodyPr>
          <a:lstStyle/>
          <a:p>
            <a: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Консультация </a:t>
            </a:r>
            <a: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для</a:t>
            </a:r>
            <a:b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родителей</a:t>
            </a:r>
            <a:b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«Игры </a:t>
            </a:r>
            <a:r>
              <a:rPr lang="ru-RU"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с палочками Кюизенера»</a:t>
            </a:r>
            <a:endParaRPr lang="ru-RU"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200400" y="6019800"/>
            <a:ext cx="2590800" cy="685800"/>
          </a:xfrm>
        </p:spPr>
        <p:txBody>
          <a:bodyPr>
            <a:normAutofit fontScale="85000" lnSpcReduction="20000"/>
          </a:bodyPr>
          <a:lstStyle/>
          <a:p>
            <a:endParaRPr lang="ru-RU" sz="2400" dirty="0" smtClean="0">
              <a:solidFill>
                <a:srgbClr val="002060"/>
              </a:solidFill>
              <a:latin typeface="Times New Roman" pitchFamily="18" charset="0"/>
              <a:cs typeface="Times New Roman" pitchFamily="18" charset="0"/>
            </a:endParaRPr>
          </a:p>
          <a:p>
            <a:r>
              <a:rPr lang="ru-RU" sz="2400" dirty="0" smtClean="0">
                <a:solidFill>
                  <a:srgbClr val="002060"/>
                </a:solidFill>
                <a:latin typeface="Times New Roman" pitchFamily="18" charset="0"/>
                <a:cs typeface="Times New Roman" pitchFamily="18" charset="0"/>
              </a:rPr>
              <a:t>2019</a:t>
            </a:r>
            <a:endParaRPr lang="ru-RU" sz="2400" dirty="0">
              <a:solidFill>
                <a:srgbClr val="002060"/>
              </a:solidFill>
              <a:latin typeface="Times New Roman" pitchFamily="18" charset="0"/>
              <a:cs typeface="Times New Roman" pitchFamily="18" charset="0"/>
            </a:endParaRPr>
          </a:p>
        </p:txBody>
      </p:sp>
      <p:sp>
        <p:nvSpPr>
          <p:cNvPr id="4" name="TextBox 3"/>
          <p:cNvSpPr txBox="1"/>
          <p:nvPr/>
        </p:nvSpPr>
        <p:spPr>
          <a:xfrm>
            <a:off x="3505200" y="4876800"/>
            <a:ext cx="4800600" cy="830997"/>
          </a:xfrm>
          <a:prstGeom prst="rect">
            <a:avLst/>
          </a:prstGeom>
          <a:noFill/>
        </p:spPr>
        <p:txBody>
          <a:bodyPr wrap="square" rtlCol="0">
            <a:spAutoFit/>
          </a:bodyPr>
          <a:lstStyle/>
          <a:p>
            <a:r>
              <a:rPr lang="ru-RU" sz="2400" dirty="0" smtClean="0">
                <a:latin typeface="Times New Roman" pitchFamily="18" charset="0"/>
                <a:cs typeface="Times New Roman" pitchFamily="18" charset="0"/>
              </a:rPr>
              <a:t> </a:t>
            </a:r>
            <a:r>
              <a:rPr lang="ru-RU" sz="2400" dirty="0" smtClean="0">
                <a:solidFill>
                  <a:srgbClr val="002060"/>
                </a:solidFill>
                <a:latin typeface="Times New Roman" pitchFamily="18" charset="0"/>
                <a:cs typeface="Times New Roman" pitchFamily="18" charset="0"/>
              </a:rPr>
              <a:t>Воспитатель:</a:t>
            </a:r>
          </a:p>
          <a:p>
            <a:r>
              <a:rPr lang="ru-RU" sz="2400" dirty="0" smtClean="0">
                <a:solidFill>
                  <a:srgbClr val="002060"/>
                </a:solidFill>
                <a:latin typeface="Times New Roman" pitchFamily="18" charset="0"/>
                <a:cs typeface="Times New Roman" pitchFamily="18" charset="0"/>
              </a:rPr>
              <a:t> Кудрявцева Екатерина Алексеевна</a:t>
            </a:r>
            <a:endParaRPr lang="ru-RU" sz="2400" dirty="0">
              <a:solidFill>
                <a:srgbClr val="002060"/>
              </a:solidFill>
              <a:latin typeface="Times New Roman" pitchFamily="18" charset="0"/>
              <a:cs typeface="Times New Roman" pitchFamily="18" charset="0"/>
            </a:endParaRPr>
          </a:p>
        </p:txBody>
      </p:sp>
    </p:spTree>
  </p:cSld>
  <p:clrMapOvr>
    <a:masterClrMapping/>
  </p:clrMapOvr>
  <p:transition spd="med">
    <p:wipe dir="d"/>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1295400" y="2590800"/>
            <a:ext cx="6172200" cy="1661993"/>
          </a:xfrm>
          <a:prstGeom prst="rect">
            <a:avLst/>
          </a:prstGeom>
          <a:noFill/>
        </p:spPr>
        <p:txBody>
          <a:bodyPr wrap="square" rtlCol="0">
            <a:spAutoFit/>
          </a:bodyPr>
          <a:lstStyle/>
          <a:p>
            <a:pPr algn="ctr"/>
            <a:r>
              <a:rPr lang="ru-RU"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Спасибо за внимание!</a:t>
            </a:r>
            <a:endParaRPr lang="ru-RU"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dirty="0">
              <a:solidFill>
                <a:srgbClr val="002060"/>
              </a:solidFill>
              <a:latin typeface="Times New Roman" pitchFamily="18" charset="0"/>
              <a:cs typeface="Times New Roman" pitchFamily="18" charset="0"/>
            </a:endParaRP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914400" y="381000"/>
            <a:ext cx="7086600" cy="6001643"/>
          </a:xfrm>
          <a:prstGeom prst="rect">
            <a:avLst/>
          </a:prstGeom>
          <a:noFill/>
        </p:spPr>
        <p:txBody>
          <a:bodyPr wrap="square" rtlCol="0">
            <a:spAutoFit/>
          </a:bodyPr>
          <a:lstStyle/>
          <a:p>
            <a:r>
              <a:rPr lang="ru-RU" sz="2400" dirty="0" smtClean="0">
                <a:solidFill>
                  <a:srgbClr val="002060"/>
                </a:solidFill>
                <a:latin typeface="Times New Roman" pitchFamily="18" charset="0"/>
                <a:cs typeface="Times New Roman" pitchFamily="18" charset="0"/>
              </a:rPr>
              <a:t>Бельгийский учитель начальной школы </a:t>
            </a:r>
            <a:r>
              <a:rPr lang="ru-RU" sz="2400" b="1" dirty="0" smtClean="0">
                <a:solidFill>
                  <a:srgbClr val="002060"/>
                </a:solidFill>
                <a:latin typeface="Times New Roman" pitchFamily="18" charset="0"/>
                <a:cs typeface="Times New Roman" pitchFamily="18" charset="0"/>
              </a:rPr>
              <a:t>Джордж Кюизинер (1891-1976)</a:t>
            </a:r>
            <a:r>
              <a:rPr lang="ru-RU" sz="2400" dirty="0" smtClean="0">
                <a:solidFill>
                  <a:srgbClr val="002060"/>
                </a:solidFill>
                <a:latin typeface="Times New Roman" pitchFamily="18" charset="0"/>
                <a:cs typeface="Times New Roman" pitchFamily="18" charset="0"/>
              </a:rPr>
              <a:t> разработал универсальный дидактический материал для развития у детей математических способностей. В 1952 году он опубликовал книгу "Числа и цвета", посвященную своему учебному пособию.</a:t>
            </a:r>
          </a:p>
          <a:p>
            <a:r>
              <a:rPr lang="ru-RU" sz="2400" b="1" dirty="0" smtClean="0">
                <a:solidFill>
                  <a:srgbClr val="002060"/>
                </a:solidFill>
                <a:latin typeface="Times New Roman" pitchFamily="18" charset="0"/>
                <a:cs typeface="Times New Roman" pitchFamily="18" charset="0"/>
              </a:rPr>
              <a:t>Палочки Кюизенера</a:t>
            </a:r>
            <a:r>
              <a:rPr lang="ru-RU" sz="2400" dirty="0" smtClean="0">
                <a:solidFill>
                  <a:srgbClr val="002060"/>
                </a:solidFill>
                <a:latin typeface="Times New Roman" pitchFamily="18" charset="0"/>
                <a:cs typeface="Times New Roman" pitchFamily="18" charset="0"/>
              </a:rPr>
              <a:t> – это набор счётных палочек, которые еще называют «числа в цвете», "цветными палочками", "цветными числами", "цветными линеечками". Палочки одной длины выполнены в одном цвете и обозначают определенное число. Чем больше длина палочки, тем большее числовое значение она выражает.</a:t>
            </a:r>
            <a:br>
              <a:rPr lang="ru-RU" sz="2400" dirty="0" smtClean="0">
                <a:solidFill>
                  <a:srgbClr val="002060"/>
                </a:solidFill>
                <a:latin typeface="Times New Roman" pitchFamily="18" charset="0"/>
                <a:cs typeface="Times New Roman" pitchFamily="18" charset="0"/>
              </a:rPr>
            </a:br>
            <a:r>
              <a:rPr lang="ru-RU" sz="2400" dirty="0" smtClean="0">
                <a:solidFill>
                  <a:srgbClr val="002060"/>
                </a:solidFill>
                <a:latin typeface="Times New Roman" pitchFamily="18" charset="0"/>
                <a:cs typeface="Times New Roman" pitchFamily="18" charset="0"/>
              </a:rPr>
              <a:t>Палочки Кюизенера, в основном, предназначаются для занятий с  детьми от 1 года до 7 лет.</a:t>
            </a:r>
            <a:br>
              <a:rPr lang="ru-RU" sz="2400" dirty="0" smtClean="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762000" y="0"/>
            <a:ext cx="7543800" cy="4893647"/>
          </a:xfrm>
          <a:prstGeom prst="rect">
            <a:avLst/>
          </a:prstGeom>
          <a:noFill/>
        </p:spPr>
        <p:txBody>
          <a:bodyPr wrap="square" rtlCol="0">
            <a:spAutoFit/>
          </a:bodyPr>
          <a:lstStyle/>
          <a:p>
            <a:r>
              <a:rPr lang="ru-RU" sz="24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Игровые задачи цветных палочек:</a:t>
            </a:r>
            <a:r>
              <a:rPr lang="ru-RU" sz="24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p>
          <a:p>
            <a:r>
              <a:rPr lang="ru-RU" sz="2400" dirty="0" smtClean="0">
                <a:solidFill>
                  <a:srgbClr val="002060"/>
                </a:solidFill>
                <a:latin typeface="Times New Roman" pitchFamily="18" charset="0"/>
                <a:cs typeface="Times New Roman" pitchFamily="18" charset="0"/>
              </a:rPr>
              <a:t>Счётные  палочки Кюизенера  являются многофункциональным математическим пособием, которое позволяет "через руки" ребенка формировать понятие числовой последовательности, состава числа, отношений </a:t>
            </a:r>
            <a:r>
              <a:rPr lang="ru-RU" sz="2400" b="1" dirty="0" smtClean="0">
                <a:solidFill>
                  <a:srgbClr val="002060"/>
                </a:solidFill>
                <a:latin typeface="Times New Roman" pitchFamily="18" charset="0"/>
                <a:cs typeface="Times New Roman" pitchFamily="18" charset="0"/>
              </a:rPr>
              <a:t>«больше – меньше»</a:t>
            </a:r>
            <a:r>
              <a:rPr lang="ru-RU" sz="2400" dirty="0" smtClean="0">
                <a:solidFill>
                  <a:srgbClr val="002060"/>
                </a:solidFill>
                <a:latin typeface="Times New Roman" pitchFamily="18" charset="0"/>
                <a:cs typeface="Times New Roman" pitchFamily="18" charset="0"/>
              </a:rPr>
              <a:t>, </a:t>
            </a:r>
            <a:r>
              <a:rPr lang="ru-RU" sz="2400" b="1" dirty="0" smtClean="0">
                <a:solidFill>
                  <a:srgbClr val="002060"/>
                </a:solidFill>
                <a:latin typeface="Times New Roman" pitchFamily="18" charset="0"/>
                <a:cs typeface="Times New Roman" pitchFamily="18" charset="0"/>
              </a:rPr>
              <a:t>«право – лево», «между», «длиннее», «выше» </a:t>
            </a:r>
            <a:r>
              <a:rPr lang="ru-RU" sz="2400" dirty="0" smtClean="0">
                <a:solidFill>
                  <a:srgbClr val="002060"/>
                </a:solidFill>
                <a:latin typeface="Times New Roman" pitchFamily="18" charset="0"/>
                <a:cs typeface="Times New Roman" pitchFamily="18" charset="0"/>
              </a:rPr>
              <a:t>и многое другое. Набор способствует развитию детского творчества, развития фантазии и воображения, познавательной активности, мелкой моторики, наглядно-действенного мышления, внимания, пространственного ориентирования, восприятия, комбинаторных и конструкторских способностей</a:t>
            </a:r>
            <a:r>
              <a:rPr lang="ru-RU" sz="2400" dirty="0" smtClean="0">
                <a:solidFill>
                  <a:srgbClr val="002060"/>
                </a:solidFill>
                <a:latin typeface="Times New Roman" pitchFamily="18" charset="0"/>
                <a:cs typeface="Times New Roman" pitchFamily="18" charset="0"/>
              </a:rPr>
              <a:t>.</a:t>
            </a:r>
            <a:endParaRPr lang="ru-RU" sz="2400" dirty="0" smtClean="0">
              <a:solidFill>
                <a:srgbClr val="002060"/>
              </a:solidFill>
              <a:latin typeface="Times New Roman" pitchFamily="18" charset="0"/>
              <a:cs typeface="Times New Roman" pitchFamily="18" charset="0"/>
            </a:endParaRPr>
          </a:p>
        </p:txBody>
      </p:sp>
      <p:sp>
        <p:nvSpPr>
          <p:cNvPr id="3" name="TextBox 2"/>
          <p:cNvSpPr txBox="1"/>
          <p:nvPr/>
        </p:nvSpPr>
        <p:spPr>
          <a:xfrm>
            <a:off x="0" y="4800600"/>
            <a:ext cx="9144000" cy="2862322"/>
          </a:xfrm>
          <a:prstGeom prst="rect">
            <a:avLst/>
          </a:prstGeom>
          <a:solidFill>
            <a:srgbClr val="92D050"/>
          </a:solidFill>
        </p:spPr>
        <p:txBody>
          <a:bodyPr wrap="square" rtlCol="0">
            <a:spAutoFit/>
          </a:bodyPr>
          <a:lstStyle/>
          <a:p>
            <a:r>
              <a:rPr lang="ru-RU" sz="2000" b="1" i="1" dirty="0" smtClean="0">
                <a:solidFill>
                  <a:srgbClr val="002060"/>
                </a:solidFill>
                <a:latin typeface="Times New Roman" pitchFamily="18" charset="0"/>
                <a:cs typeface="Times New Roman" pitchFamily="18" charset="0"/>
              </a:rPr>
              <a:t>На начальном этапе занятий  палочки Кюизенера</a:t>
            </a:r>
            <a:r>
              <a:rPr lang="ru-RU" sz="2000" i="1" dirty="0" smtClean="0">
                <a:solidFill>
                  <a:srgbClr val="002060"/>
                </a:solidFill>
                <a:latin typeface="Times New Roman" pitchFamily="18" charset="0"/>
                <a:cs typeface="Times New Roman" pitchFamily="18" charset="0"/>
              </a:rPr>
              <a:t> </a:t>
            </a:r>
            <a:r>
              <a:rPr lang="ru-RU" sz="2000" dirty="0" smtClean="0">
                <a:solidFill>
                  <a:srgbClr val="002060"/>
                </a:solidFill>
                <a:latin typeface="Times New Roman" pitchFamily="18" charset="0"/>
                <a:cs typeface="Times New Roman" pitchFamily="18" charset="0"/>
              </a:rPr>
              <a:t>используются как игровой  материал. Дети играют с ними, как с обычными кубиками, палочками, конструктором, по ходу игр и занятий, знакомясь с цветами, размерами и формами.</a:t>
            </a:r>
          </a:p>
          <a:p>
            <a:r>
              <a:rPr lang="ru-RU" sz="2000" b="1" i="1" dirty="0" smtClean="0">
                <a:solidFill>
                  <a:srgbClr val="002060"/>
                </a:solidFill>
                <a:latin typeface="Times New Roman" pitchFamily="18" charset="0"/>
                <a:cs typeface="Times New Roman" pitchFamily="18" charset="0"/>
              </a:rPr>
              <a:t>На втором этапе </a:t>
            </a:r>
            <a:r>
              <a:rPr lang="ru-RU" sz="2000" b="1" dirty="0" smtClean="0">
                <a:solidFill>
                  <a:srgbClr val="002060"/>
                </a:solidFill>
                <a:latin typeface="Times New Roman" pitchFamily="18" charset="0"/>
                <a:cs typeface="Times New Roman" pitchFamily="18" charset="0"/>
              </a:rPr>
              <a:t> палочки </a:t>
            </a:r>
            <a:r>
              <a:rPr lang="ru-RU" sz="2000" dirty="0" smtClean="0">
                <a:solidFill>
                  <a:srgbClr val="002060"/>
                </a:solidFill>
                <a:latin typeface="Times New Roman" pitchFamily="18" charset="0"/>
                <a:cs typeface="Times New Roman" pitchFamily="18" charset="0"/>
              </a:rPr>
              <a:t>уже выступают как пособие для маленьких математиков. И тут дети учатся постигать законы загадочного мира чисел и других математических понятий.  </a:t>
            </a:r>
            <a:br>
              <a:rPr lang="ru-RU" sz="2000" dirty="0" smtClean="0">
                <a:solidFill>
                  <a:srgbClr val="002060"/>
                </a:solidFill>
                <a:latin typeface="Times New Roman" pitchFamily="18" charset="0"/>
                <a:cs typeface="Times New Roman" pitchFamily="18" charset="0"/>
              </a:rPr>
            </a:br>
            <a:endParaRPr lang="ru-RU" sz="2000" dirty="0" smtClean="0">
              <a:solidFill>
                <a:srgbClr val="002060"/>
              </a:solidFill>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685800" y="152400"/>
            <a:ext cx="7696200" cy="6740307"/>
          </a:xfrm>
          <a:prstGeom prst="rect">
            <a:avLst/>
          </a:prstGeom>
          <a:noFill/>
        </p:spPr>
        <p:txBody>
          <a:bodyPr wrap="square" rtlCol="0">
            <a:spAutoFit/>
          </a:bodyPr>
          <a:lstStyle/>
          <a:p>
            <a:r>
              <a:rPr lang="ru-RU" sz="24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Игры  и занятия с  палочками Кюизенера:</a:t>
            </a:r>
            <a:endParaRPr lang="ru-RU" sz="24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1. </a:t>
            </a:r>
            <a:r>
              <a:rPr lang="ru-RU" sz="2400" dirty="0" smtClean="0">
                <a:solidFill>
                  <a:srgbClr val="002060"/>
                </a:solidFill>
                <a:latin typeface="Times New Roman" pitchFamily="18" charset="0"/>
                <a:cs typeface="Times New Roman" pitchFamily="18" charset="0"/>
              </a:rPr>
              <a:t>Знакомимся  с палочками. Вместе с ребёнком рассмотрите, переберите, потрогайте все палочки, расскажите какого они цвета, длины.</a:t>
            </a:r>
          </a:p>
          <a:p>
            <a:r>
              <a:rPr lang="ru-RU" sz="2400" b="1" dirty="0" smtClean="0">
                <a:solidFill>
                  <a:srgbClr val="002060"/>
                </a:solidFill>
                <a:latin typeface="Times New Roman" pitchFamily="18" charset="0"/>
                <a:cs typeface="Times New Roman" pitchFamily="18" charset="0"/>
              </a:rPr>
              <a:t>2. </a:t>
            </a:r>
            <a:r>
              <a:rPr lang="ru-RU" sz="2400" dirty="0" smtClean="0">
                <a:solidFill>
                  <a:srgbClr val="002060"/>
                </a:solidFill>
                <a:latin typeface="Times New Roman" pitchFamily="18" charset="0"/>
                <a:cs typeface="Times New Roman" pitchFamily="18" charset="0"/>
              </a:rPr>
              <a:t>Раскладываем палочки по цвету, длине.</a:t>
            </a:r>
          </a:p>
          <a:p>
            <a:r>
              <a:rPr lang="ru-RU" sz="2400" b="1" dirty="0" smtClean="0">
                <a:solidFill>
                  <a:srgbClr val="002060"/>
                </a:solidFill>
                <a:latin typeface="Times New Roman" pitchFamily="18" charset="0"/>
                <a:cs typeface="Times New Roman" pitchFamily="18" charset="0"/>
              </a:rPr>
              <a:t>3. </a:t>
            </a:r>
            <a:r>
              <a:rPr lang="ru-RU" sz="2400" dirty="0" smtClean="0">
                <a:solidFill>
                  <a:srgbClr val="002060"/>
                </a:solidFill>
                <a:latin typeface="Times New Roman" pitchFamily="18" charset="0"/>
                <a:cs typeface="Times New Roman" pitchFamily="18" charset="0"/>
              </a:rPr>
              <a:t>"Найди палочку того же цвета, что и у меня. Какого они цвета?"</a:t>
            </a:r>
          </a:p>
          <a:p>
            <a:r>
              <a:rPr lang="ru-RU" sz="2400" b="1" dirty="0" smtClean="0">
                <a:solidFill>
                  <a:srgbClr val="002060"/>
                </a:solidFill>
                <a:latin typeface="Times New Roman" pitchFamily="18" charset="0"/>
                <a:cs typeface="Times New Roman" pitchFamily="18" charset="0"/>
              </a:rPr>
              <a:t>4. </a:t>
            </a:r>
            <a:r>
              <a:rPr lang="ru-RU" sz="2400" dirty="0" smtClean="0">
                <a:solidFill>
                  <a:srgbClr val="002060"/>
                </a:solidFill>
                <a:latin typeface="Times New Roman" pitchFamily="18" charset="0"/>
                <a:cs typeface="Times New Roman" pitchFamily="18" charset="0"/>
              </a:rPr>
              <a:t>"Положи столько же палочек, сколько и у меня".</a:t>
            </a:r>
          </a:p>
          <a:p>
            <a:r>
              <a:rPr lang="ru-RU" sz="2400" b="1" dirty="0" smtClean="0">
                <a:solidFill>
                  <a:srgbClr val="002060"/>
                </a:solidFill>
                <a:latin typeface="Times New Roman" pitchFamily="18" charset="0"/>
                <a:cs typeface="Times New Roman" pitchFamily="18" charset="0"/>
              </a:rPr>
              <a:t>5. </a:t>
            </a:r>
            <a:r>
              <a:rPr lang="ru-RU" sz="2400" dirty="0" smtClean="0">
                <a:solidFill>
                  <a:srgbClr val="002060"/>
                </a:solidFill>
                <a:latin typeface="Times New Roman" pitchFamily="18" charset="0"/>
                <a:cs typeface="Times New Roman" pitchFamily="18" charset="0"/>
              </a:rPr>
              <a:t>"Выложи палочки, чередуя их по цвету: красная, жёлтая, красная, жёлтая" (в дальнейшем алгоритм усложняется).</a:t>
            </a:r>
          </a:p>
          <a:p>
            <a:r>
              <a:rPr lang="ru-RU" sz="2400" b="1" dirty="0" smtClean="0">
                <a:solidFill>
                  <a:srgbClr val="002060"/>
                </a:solidFill>
                <a:latin typeface="Times New Roman" pitchFamily="18" charset="0"/>
                <a:cs typeface="Times New Roman" pitchFamily="18" charset="0"/>
              </a:rPr>
              <a:t>6. </a:t>
            </a:r>
            <a:r>
              <a:rPr lang="ru-RU" sz="2400" dirty="0" smtClean="0">
                <a:solidFill>
                  <a:srgbClr val="002060"/>
                </a:solidFill>
                <a:latin typeface="Times New Roman" pitchFamily="18" charset="0"/>
                <a:cs typeface="Times New Roman" pitchFamily="18" charset="0"/>
              </a:rPr>
              <a:t>Ребёнок выкладывает палочки, следуя вашим инструкциям: "Положи красную палочку на стол, справа положи синюю, снизу жёлтую," - и т.д</a:t>
            </a:r>
            <a:r>
              <a:rPr lang="ru-RU" sz="2400" dirty="0" smtClean="0">
                <a:solidFill>
                  <a:srgbClr val="002060"/>
                </a:solidFill>
                <a:latin typeface="Times New Roman" pitchFamily="18" charset="0"/>
                <a:cs typeface="Times New Roman" pitchFamily="18" charset="0"/>
              </a:rPr>
              <a:t>.</a:t>
            </a:r>
          </a:p>
          <a:p>
            <a:r>
              <a:rPr lang="ru-RU" sz="2400" dirty="0" smtClean="0">
                <a:solidFill>
                  <a:srgbClr val="002060"/>
                </a:solidFill>
                <a:latin typeface="Times New Roman" pitchFamily="18" charset="0"/>
                <a:cs typeface="Times New Roman" pitchFamily="18" charset="0"/>
              </a:rPr>
              <a:t> </a:t>
            </a:r>
            <a:r>
              <a:rPr lang="ru-RU" sz="2400" b="1" dirty="0" smtClean="0">
                <a:solidFill>
                  <a:srgbClr val="002060"/>
                </a:solidFill>
                <a:latin typeface="Times New Roman" pitchFamily="18" charset="0"/>
                <a:cs typeface="Times New Roman" pitchFamily="18" charset="0"/>
              </a:rPr>
              <a:t>7. </a:t>
            </a:r>
            <a:r>
              <a:rPr lang="ru-RU" sz="2400" dirty="0" smtClean="0">
                <a:solidFill>
                  <a:srgbClr val="002060"/>
                </a:solidFill>
                <a:latin typeface="Times New Roman" pitchFamily="18" charset="0"/>
                <a:cs typeface="Times New Roman" pitchFamily="18" charset="0"/>
              </a:rPr>
              <a:t>Выложите несколько счётных палочек Кюизенера, предложите ребёнку их запомнить, а потом, пока ребёнок не видит, спрячьте одну из палочек. Ребёнку нужно догадаться, какая палочка исчезла</a:t>
            </a:r>
            <a:r>
              <a:rPr lang="ru-RU" sz="2400" dirty="0" smtClean="0">
                <a:solidFill>
                  <a:srgbClr val="002060"/>
                </a:solidFill>
                <a:latin typeface="Times New Roman" pitchFamily="18" charset="0"/>
                <a:cs typeface="Times New Roman" pitchFamily="18" charset="0"/>
              </a:rPr>
              <a:t>.</a:t>
            </a:r>
            <a:endParaRPr lang="ru-RU" sz="2400" dirty="0" smtClean="0">
              <a:solidFill>
                <a:srgbClr val="002060"/>
              </a:solidFill>
              <a:latin typeface="Times New Roman" pitchFamily="18" charset="0"/>
              <a:cs typeface="Times New Roman" pitchFamily="18" charset="0"/>
            </a:endParaRP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762000" y="0"/>
            <a:ext cx="7696200" cy="7017306"/>
          </a:xfrm>
          <a:prstGeom prst="rect">
            <a:avLst/>
          </a:prstGeom>
          <a:noFill/>
        </p:spPr>
        <p:txBody>
          <a:bodyPr wrap="square" rtlCol="0">
            <a:spAutoFit/>
          </a:bodyPr>
          <a:lstStyle/>
          <a:p>
            <a:r>
              <a:rPr lang="ru-RU" sz="2400" b="1" dirty="0" smtClean="0">
                <a:solidFill>
                  <a:srgbClr val="002060"/>
                </a:solidFill>
                <a:latin typeface="Times New Roman" pitchFamily="18" charset="0"/>
                <a:cs typeface="Times New Roman" pitchFamily="18" charset="0"/>
              </a:rPr>
              <a:t>8. </a:t>
            </a:r>
            <a:r>
              <a:rPr lang="ru-RU" sz="2400" dirty="0" smtClean="0">
                <a:solidFill>
                  <a:srgbClr val="002060"/>
                </a:solidFill>
                <a:latin typeface="Times New Roman" pitchFamily="18" charset="0"/>
                <a:cs typeface="Times New Roman" pitchFamily="18" charset="0"/>
              </a:rPr>
              <a:t>Выложите несколько палочек, предложите ребёнку запомнить их взаиморасположение и поменяйте их местами. Малышу надо вернуть всё на место.</a:t>
            </a:r>
          </a:p>
          <a:p>
            <a:r>
              <a:rPr lang="ru-RU" sz="2400" b="1" dirty="0" smtClean="0">
                <a:solidFill>
                  <a:srgbClr val="002060"/>
                </a:solidFill>
                <a:latin typeface="Times New Roman" pitchFamily="18" charset="0"/>
                <a:cs typeface="Times New Roman" pitchFamily="18" charset="0"/>
              </a:rPr>
              <a:t>9. </a:t>
            </a:r>
            <a:r>
              <a:rPr lang="ru-RU" sz="2400" dirty="0" smtClean="0">
                <a:solidFill>
                  <a:srgbClr val="002060"/>
                </a:solidFill>
                <a:latin typeface="Times New Roman" pitchFamily="18" charset="0"/>
                <a:cs typeface="Times New Roman" pitchFamily="18" charset="0"/>
              </a:rPr>
              <a:t>Разложите палочки на 2 кучки: в одной 10 штук, а в другой 2. Спросите, где палочек больше.</a:t>
            </a:r>
          </a:p>
          <a:p>
            <a:r>
              <a:rPr lang="ru-RU" sz="2400" b="1" dirty="0" smtClean="0">
                <a:solidFill>
                  <a:srgbClr val="002060"/>
                </a:solidFill>
                <a:latin typeface="Times New Roman" pitchFamily="18" charset="0"/>
                <a:cs typeface="Times New Roman" pitchFamily="18" charset="0"/>
              </a:rPr>
              <a:t>10. </a:t>
            </a:r>
            <a:r>
              <a:rPr lang="ru-RU" sz="2400" dirty="0" smtClean="0">
                <a:solidFill>
                  <a:srgbClr val="002060"/>
                </a:solidFill>
                <a:latin typeface="Times New Roman" pitchFamily="18" charset="0"/>
                <a:cs typeface="Times New Roman" pitchFamily="18" charset="0"/>
              </a:rPr>
              <a:t>Попросите найти 2 абсолютно одинаковые палочки Кюизенера. Спросите: "Какие они по длине? Какого они цвета?"</a:t>
            </a:r>
          </a:p>
          <a:p>
            <a:r>
              <a:rPr lang="ru-RU" sz="2400" b="1" dirty="0" smtClean="0">
                <a:solidFill>
                  <a:srgbClr val="002060"/>
                </a:solidFill>
                <a:latin typeface="Times New Roman" pitchFamily="18" charset="0"/>
                <a:cs typeface="Times New Roman" pitchFamily="18" charset="0"/>
              </a:rPr>
              <a:t>11. </a:t>
            </a:r>
            <a:r>
              <a:rPr lang="ru-RU" sz="2400" dirty="0" smtClean="0">
                <a:solidFill>
                  <a:srgbClr val="002060"/>
                </a:solidFill>
                <a:latin typeface="Times New Roman" pitchFamily="18" charset="0"/>
                <a:cs typeface="Times New Roman" pitchFamily="18" charset="0"/>
              </a:rPr>
              <a:t>Выложите несколько пар одинаковых палочек и попросите ребёнка «поставить палочки парами».</a:t>
            </a:r>
          </a:p>
          <a:p>
            <a:r>
              <a:rPr lang="ru-RU" sz="2400" b="1" dirty="0" smtClean="0">
                <a:solidFill>
                  <a:srgbClr val="002060"/>
                </a:solidFill>
                <a:latin typeface="Times New Roman" pitchFamily="18" charset="0"/>
                <a:cs typeface="Times New Roman" pitchFamily="18" charset="0"/>
              </a:rPr>
              <a:t>12</a:t>
            </a:r>
            <a:r>
              <a:rPr lang="ru-RU" sz="2400" b="1" dirty="0" smtClean="0">
                <a:solidFill>
                  <a:srgbClr val="002060"/>
                </a:solidFill>
                <a:latin typeface="Times New Roman" pitchFamily="18" charset="0"/>
                <a:cs typeface="Times New Roman" pitchFamily="18" charset="0"/>
              </a:rPr>
              <a:t>. </a:t>
            </a:r>
            <a:r>
              <a:rPr lang="ru-RU" sz="2400" dirty="0" smtClean="0">
                <a:solidFill>
                  <a:srgbClr val="002060"/>
                </a:solidFill>
                <a:latin typeface="Times New Roman" pitchFamily="18" charset="0"/>
                <a:cs typeface="Times New Roman" pitchFamily="18" charset="0"/>
              </a:rPr>
              <a:t>Можно выкладывать из палочек на плоскости дорожки, заборы, поезда, квадраты, прямоугольники, предметы мебели, разные домики, гаражи.</a:t>
            </a:r>
          </a:p>
          <a:p>
            <a:r>
              <a:rPr lang="ru-RU" sz="2400" b="1" dirty="0" smtClean="0">
                <a:solidFill>
                  <a:srgbClr val="002060"/>
                </a:solidFill>
                <a:latin typeface="Times New Roman" pitchFamily="18" charset="0"/>
                <a:cs typeface="Times New Roman" pitchFamily="18" charset="0"/>
              </a:rPr>
              <a:t>13. </a:t>
            </a:r>
            <a:r>
              <a:rPr lang="ru-RU" sz="2400" dirty="0" smtClean="0">
                <a:solidFill>
                  <a:srgbClr val="002060"/>
                </a:solidFill>
                <a:latin typeface="Times New Roman" pitchFamily="18" charset="0"/>
                <a:cs typeface="Times New Roman" pitchFamily="18" charset="0"/>
              </a:rPr>
              <a:t>Можно строить из палочек, как из конструктора, объёмные постройки: колодцы, башенки, избушки и т.п.</a:t>
            </a:r>
          </a:p>
          <a:p>
            <a:r>
              <a:rPr lang="ru-RU" sz="2400" b="1" dirty="0" smtClean="0">
                <a:solidFill>
                  <a:srgbClr val="002060"/>
                </a:solidFill>
                <a:latin typeface="Times New Roman" pitchFamily="18" charset="0"/>
                <a:cs typeface="Times New Roman" pitchFamily="18" charset="0"/>
              </a:rPr>
              <a:t>14. </a:t>
            </a:r>
            <a:r>
              <a:rPr lang="ru-RU" sz="2400" dirty="0" smtClean="0">
                <a:solidFill>
                  <a:srgbClr val="002060"/>
                </a:solidFill>
                <a:latin typeface="Times New Roman" pitchFamily="18" charset="0"/>
                <a:cs typeface="Times New Roman" pitchFamily="18" charset="0"/>
              </a:rPr>
              <a:t>"Возьми в руку палочки. Посчитай, сколько палочек у тебя в руке".</a:t>
            </a:r>
          </a:p>
          <a:p>
            <a:endParaRPr lang="ru-RU" dirty="0">
              <a:solidFill>
                <a:srgbClr val="002060"/>
              </a:solidFill>
            </a:endParaRP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381000" y="0"/>
            <a:ext cx="8610600" cy="7109639"/>
          </a:xfrm>
          <a:prstGeom prst="rect">
            <a:avLst/>
          </a:prstGeom>
          <a:noFill/>
        </p:spPr>
        <p:txBody>
          <a:bodyPr wrap="square" rtlCol="0">
            <a:spAutoFit/>
          </a:bodyPr>
          <a:lstStyle/>
          <a:p>
            <a:r>
              <a:rPr lang="ru-RU" sz="2400" b="1" dirty="0" smtClean="0">
                <a:solidFill>
                  <a:srgbClr val="002060"/>
                </a:solidFill>
                <a:latin typeface="Times New Roman" pitchFamily="18" charset="0"/>
                <a:cs typeface="Times New Roman" pitchFamily="18" charset="0"/>
              </a:rPr>
              <a:t>15. </a:t>
            </a:r>
            <a:r>
              <a:rPr lang="ru-RU" sz="2400" dirty="0" smtClean="0">
                <a:solidFill>
                  <a:srgbClr val="002060"/>
                </a:solidFill>
                <a:latin typeface="Times New Roman" pitchFamily="18" charset="0"/>
                <a:cs typeface="Times New Roman" pitchFamily="18" charset="0"/>
              </a:rPr>
              <a:t>Выложите перед ребёнком несколько палочек Кюизенера и спросите: «Какая самая длинная? Какая самая короткая?»</a:t>
            </a:r>
          </a:p>
          <a:p>
            <a:r>
              <a:rPr lang="ru-RU" sz="2400" b="1" dirty="0" smtClean="0">
                <a:solidFill>
                  <a:srgbClr val="002060"/>
                </a:solidFill>
                <a:latin typeface="Times New Roman" pitchFamily="18" charset="0"/>
                <a:cs typeface="Times New Roman" pitchFamily="18" charset="0"/>
              </a:rPr>
              <a:t>16. </a:t>
            </a:r>
            <a:r>
              <a:rPr lang="ru-RU" sz="2400" dirty="0" smtClean="0">
                <a:solidFill>
                  <a:srgbClr val="002060"/>
                </a:solidFill>
                <a:latin typeface="Times New Roman" pitchFamily="18" charset="0"/>
                <a:cs typeface="Times New Roman" pitchFamily="18" charset="0"/>
              </a:rPr>
              <a:t>Выложите перед ребёнком две палочки: "Какая палочка длиннее? Какая короче?" Наложите эти палочки друг на друга, подровняв концы, и проверьте.</a:t>
            </a:r>
          </a:p>
          <a:p>
            <a:r>
              <a:rPr lang="ru-RU" sz="2400" dirty="0" smtClean="0">
                <a:solidFill>
                  <a:srgbClr val="002060"/>
                </a:solidFill>
                <a:latin typeface="Times New Roman" pitchFamily="18" charset="0"/>
                <a:cs typeface="Times New Roman" pitchFamily="18" charset="0"/>
              </a:rPr>
              <a:t> </a:t>
            </a:r>
            <a:r>
              <a:rPr lang="ru-RU" sz="2400" b="1" dirty="0" smtClean="0">
                <a:solidFill>
                  <a:srgbClr val="002060"/>
                </a:solidFill>
                <a:latin typeface="Times New Roman" pitchFamily="18" charset="0"/>
                <a:cs typeface="Times New Roman" pitchFamily="18" charset="0"/>
              </a:rPr>
              <a:t>17</a:t>
            </a:r>
            <a:r>
              <a:rPr lang="ru-RU" sz="2400" dirty="0" smtClean="0">
                <a:solidFill>
                  <a:srgbClr val="002060"/>
                </a:solidFill>
                <a:latin typeface="Times New Roman" pitchFamily="18" charset="0"/>
                <a:cs typeface="Times New Roman" pitchFamily="18" charset="0"/>
              </a:rPr>
              <a:t>. "Найди любую палочку, которая короче синей, длиннее красной".</a:t>
            </a:r>
          </a:p>
          <a:p>
            <a:r>
              <a:rPr lang="ru-RU" sz="2400" dirty="0" smtClean="0">
                <a:solidFill>
                  <a:srgbClr val="002060"/>
                </a:solidFill>
                <a:latin typeface="Times New Roman" pitchFamily="18" charset="0"/>
                <a:cs typeface="Times New Roman" pitchFamily="18" charset="0"/>
              </a:rPr>
              <a:t> </a:t>
            </a:r>
            <a:r>
              <a:rPr lang="ru-RU" sz="2400" b="1" dirty="0" smtClean="0">
                <a:solidFill>
                  <a:srgbClr val="002060"/>
                </a:solidFill>
                <a:latin typeface="Times New Roman" pitchFamily="18" charset="0"/>
                <a:cs typeface="Times New Roman" pitchFamily="18" charset="0"/>
              </a:rPr>
              <a:t>18</a:t>
            </a:r>
            <a:r>
              <a:rPr lang="ru-RU" sz="2400" b="1" dirty="0" smtClean="0">
                <a:solidFill>
                  <a:srgbClr val="002060"/>
                </a:solidFill>
                <a:latin typeface="Times New Roman" pitchFamily="18" charset="0"/>
                <a:cs typeface="Times New Roman" pitchFamily="18" charset="0"/>
              </a:rPr>
              <a:t>. </a:t>
            </a:r>
            <a:r>
              <a:rPr lang="ru-RU" sz="2400" dirty="0" smtClean="0">
                <a:solidFill>
                  <a:srgbClr val="002060"/>
                </a:solidFill>
                <a:latin typeface="Times New Roman" pitchFamily="18" charset="0"/>
                <a:cs typeface="Times New Roman" pitchFamily="18" charset="0"/>
              </a:rPr>
              <a:t>Выкладываем лесенку из 10 палочек Кюизенера от меньшей (белой) к большей (оранжевой) и наоборот. Пройдитесь пальчиками по ступенькам лесенки, можно посчитать вслух от 1до 10 и обратно.</a:t>
            </a:r>
          </a:p>
          <a:p>
            <a:r>
              <a:rPr lang="ru-RU" sz="2400" dirty="0" smtClean="0">
                <a:solidFill>
                  <a:srgbClr val="002060"/>
                </a:solidFill>
                <a:latin typeface="Times New Roman" pitchFamily="18" charset="0"/>
                <a:cs typeface="Times New Roman" pitchFamily="18" charset="0"/>
              </a:rPr>
              <a:t> </a:t>
            </a:r>
            <a:r>
              <a:rPr lang="ru-RU" sz="2400" b="1" dirty="0" smtClean="0">
                <a:solidFill>
                  <a:srgbClr val="002060"/>
                </a:solidFill>
                <a:latin typeface="Times New Roman" pitchFamily="18" charset="0"/>
                <a:cs typeface="Times New Roman" pitchFamily="18" charset="0"/>
              </a:rPr>
              <a:t>19</a:t>
            </a:r>
            <a:r>
              <a:rPr lang="ru-RU" sz="2400" b="1" dirty="0" smtClean="0">
                <a:solidFill>
                  <a:srgbClr val="002060"/>
                </a:solidFill>
                <a:latin typeface="Times New Roman" pitchFamily="18" charset="0"/>
                <a:cs typeface="Times New Roman" pitchFamily="18" charset="0"/>
              </a:rPr>
              <a:t>.</a:t>
            </a:r>
            <a:r>
              <a:rPr lang="ru-RU" sz="2400" dirty="0" smtClean="0">
                <a:solidFill>
                  <a:srgbClr val="002060"/>
                </a:solidFill>
                <a:latin typeface="Times New Roman" pitchFamily="18" charset="0"/>
                <a:cs typeface="Times New Roman" pitchFamily="18" charset="0"/>
              </a:rPr>
              <a:t> Выкладываем лесенку, пропуская по 1 палочке. Ребёнку нужно найти место для недостающих палочек.</a:t>
            </a:r>
          </a:p>
          <a:p>
            <a:r>
              <a:rPr lang="ru-RU" sz="2400" dirty="0" smtClean="0">
                <a:solidFill>
                  <a:srgbClr val="002060"/>
                </a:solidFill>
                <a:latin typeface="Times New Roman" pitchFamily="18" charset="0"/>
                <a:cs typeface="Times New Roman" pitchFamily="18" charset="0"/>
              </a:rPr>
              <a:t> </a:t>
            </a:r>
            <a:r>
              <a:rPr lang="ru-RU" sz="2400" b="1" dirty="0" smtClean="0">
                <a:solidFill>
                  <a:srgbClr val="002060"/>
                </a:solidFill>
                <a:latin typeface="Times New Roman" pitchFamily="18" charset="0"/>
                <a:cs typeface="Times New Roman" pitchFamily="18" charset="0"/>
              </a:rPr>
              <a:t>20</a:t>
            </a:r>
            <a:r>
              <a:rPr lang="ru-RU" sz="2400" b="1" dirty="0" smtClean="0">
                <a:solidFill>
                  <a:srgbClr val="002060"/>
                </a:solidFill>
                <a:latin typeface="Times New Roman" pitchFamily="18" charset="0"/>
                <a:cs typeface="Times New Roman" pitchFamily="18" charset="0"/>
              </a:rPr>
              <a:t>.</a:t>
            </a:r>
            <a:r>
              <a:rPr lang="ru-RU" sz="2400" dirty="0" smtClean="0">
                <a:solidFill>
                  <a:srgbClr val="002060"/>
                </a:solidFill>
                <a:latin typeface="Times New Roman" pitchFamily="18" charset="0"/>
                <a:cs typeface="Times New Roman" pitchFamily="18" charset="0"/>
              </a:rPr>
              <a:t> Постройте поезд из вагонов разной длины, начиная от самого короткого и заканчивая самым длинным. Спросите, какого цвета вагон стоит пятым, восьмым. Какой вагон справа от синего, слева от желтого. Какой вагон тут самый короткий, самый длинный? Какие вагоны длиннее жёлтого, короче синего.</a:t>
            </a:r>
          </a:p>
          <a:p>
            <a:r>
              <a:rPr lang="ru-RU" sz="2400" dirty="0" smtClean="0">
                <a:solidFill>
                  <a:srgbClr val="002060"/>
                </a:solidFill>
                <a:latin typeface="Times New Roman" pitchFamily="18" charset="0"/>
                <a:cs typeface="Times New Roman" pitchFamily="18" charset="0"/>
              </a:rPr>
              <a:t> </a:t>
            </a:r>
            <a:endParaRPr lang="ru-RU" dirty="0">
              <a:solidFill>
                <a:srgbClr val="002060"/>
              </a:solidFill>
            </a:endParaRP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381000" y="0"/>
            <a:ext cx="8610600" cy="6278642"/>
          </a:xfrm>
          <a:prstGeom prst="rect">
            <a:avLst/>
          </a:prstGeom>
          <a:noFill/>
        </p:spPr>
        <p:txBody>
          <a:bodyPr wrap="square" rtlCol="0">
            <a:spAutoFit/>
          </a:bodyPr>
          <a:lstStyle/>
          <a:p>
            <a:r>
              <a:rPr lang="ru-RU" sz="2400" b="1" dirty="0" smtClean="0">
                <a:solidFill>
                  <a:srgbClr val="002060"/>
                </a:solidFill>
                <a:latin typeface="Times New Roman" pitchFamily="18" charset="0"/>
                <a:cs typeface="Times New Roman" pitchFamily="18" charset="0"/>
              </a:rPr>
              <a:t>21. </a:t>
            </a:r>
            <a:r>
              <a:rPr lang="ru-RU" sz="2400" dirty="0" smtClean="0">
                <a:solidFill>
                  <a:srgbClr val="002060"/>
                </a:solidFill>
                <a:latin typeface="Times New Roman" pitchFamily="18" charset="0"/>
                <a:cs typeface="Times New Roman" pitchFamily="18" charset="0"/>
              </a:rPr>
              <a:t>"Положи синюю палочку между красной и желтой, а оранжевую слева от красной, розовую слева от красной</a:t>
            </a:r>
            <a:r>
              <a:rPr lang="ru-RU" sz="2400" dirty="0" smtClean="0">
                <a:solidFill>
                  <a:srgbClr val="002060"/>
                </a:solidFill>
                <a:latin typeface="Times New Roman" pitchFamily="18" charset="0"/>
                <a:cs typeface="Times New Roman" pitchFamily="18" charset="0"/>
              </a:rPr>
              <a:t>".</a:t>
            </a:r>
          </a:p>
          <a:p>
            <a:r>
              <a:rPr lang="ru-RU" sz="2400" b="1" dirty="0" smtClean="0">
                <a:solidFill>
                  <a:srgbClr val="002060"/>
                </a:solidFill>
                <a:latin typeface="Times New Roman" pitchFamily="18" charset="0"/>
                <a:cs typeface="Times New Roman" pitchFamily="18" charset="0"/>
              </a:rPr>
              <a:t>22. </a:t>
            </a:r>
            <a:r>
              <a:rPr lang="ru-RU" sz="2400" dirty="0" smtClean="0">
                <a:solidFill>
                  <a:srgbClr val="002060"/>
                </a:solidFill>
                <a:latin typeface="Times New Roman" pitchFamily="18" charset="0"/>
                <a:cs typeface="Times New Roman" pitchFamily="18" charset="0"/>
              </a:rPr>
              <a:t>Назовите число, а ребёнку нужно будет найти соответствующую палочку Кюизенера  (1 - белая, 2 - розовая и т.д.). И наоборот, вы показываете палочку, а ребёнок называет нужное число. Тут же можно выкладывать карточки с изображёнными на них точками или цифрами</a:t>
            </a:r>
            <a:r>
              <a:rPr lang="ru-RU" sz="2400" dirty="0" smtClean="0">
                <a:solidFill>
                  <a:srgbClr val="002060"/>
                </a:solidFill>
                <a:latin typeface="Times New Roman" pitchFamily="18" charset="0"/>
                <a:cs typeface="Times New Roman" pitchFamily="18" charset="0"/>
              </a:rPr>
              <a:t>.</a:t>
            </a:r>
            <a:endParaRPr lang="ru-RU" sz="2400"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23</a:t>
            </a:r>
            <a:r>
              <a:rPr lang="ru-RU" sz="2400" dirty="0" smtClean="0">
                <a:solidFill>
                  <a:srgbClr val="002060"/>
                </a:solidFill>
                <a:latin typeface="Times New Roman" pitchFamily="18" charset="0"/>
                <a:cs typeface="Times New Roman" pitchFamily="18" charset="0"/>
              </a:rPr>
              <a:t>. </a:t>
            </a:r>
            <a:r>
              <a:rPr lang="ru-RU" sz="2400" dirty="0" smtClean="0">
                <a:solidFill>
                  <a:srgbClr val="002060"/>
                </a:solidFill>
                <a:latin typeface="Times New Roman" pitchFamily="18" charset="0"/>
                <a:cs typeface="Times New Roman" pitchFamily="18" charset="0"/>
              </a:rPr>
              <a:t>Сколько белых палочек уложится в синей палочке</a:t>
            </a:r>
            <a:r>
              <a:rPr lang="ru-RU" sz="2400" dirty="0" smtClean="0">
                <a:solidFill>
                  <a:srgbClr val="002060"/>
                </a:solidFill>
                <a:latin typeface="Times New Roman" pitchFamily="18" charset="0"/>
                <a:cs typeface="Times New Roman" pitchFamily="18" charset="0"/>
              </a:rPr>
              <a:t>?</a:t>
            </a:r>
            <a:endParaRPr lang="ru-RU" sz="2400"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24. </a:t>
            </a:r>
            <a:r>
              <a:rPr lang="ru-RU" sz="2400" dirty="0" smtClean="0">
                <a:solidFill>
                  <a:srgbClr val="002060"/>
                </a:solidFill>
                <a:latin typeface="Times New Roman" pitchFamily="18" charset="0"/>
                <a:cs typeface="Times New Roman" pitchFamily="18" charset="0"/>
              </a:rPr>
              <a:t>"Выложи из двух белых палочек одну, а рядом положи соответствующую их длине палочку (розовую). Теперь кладём три белых палочки – им соответствует голубая", -  и т.д.</a:t>
            </a:r>
          </a:p>
          <a:p>
            <a:r>
              <a:rPr lang="ru-RU" sz="2400" b="1" dirty="0" smtClean="0">
                <a:solidFill>
                  <a:srgbClr val="002060"/>
                </a:solidFill>
                <a:latin typeface="Times New Roman" pitchFamily="18" charset="0"/>
                <a:cs typeface="Times New Roman" pitchFamily="18" charset="0"/>
              </a:rPr>
              <a:t>25. </a:t>
            </a:r>
            <a:r>
              <a:rPr lang="ru-RU" sz="2400" dirty="0" smtClean="0">
                <a:solidFill>
                  <a:srgbClr val="002060"/>
                </a:solidFill>
                <a:latin typeface="Times New Roman" pitchFamily="18" charset="0"/>
                <a:cs typeface="Times New Roman" pitchFamily="18" charset="0"/>
              </a:rPr>
              <a:t>Из каких палочек можно составить число 5? (разные способы)</a:t>
            </a:r>
          </a:p>
          <a:p>
            <a:r>
              <a:rPr lang="ru-RU" sz="2400" b="1" dirty="0" smtClean="0">
                <a:solidFill>
                  <a:srgbClr val="002060"/>
                </a:solidFill>
                <a:latin typeface="Times New Roman" pitchFamily="18" charset="0"/>
                <a:cs typeface="Times New Roman" pitchFamily="18" charset="0"/>
              </a:rPr>
              <a:t>26. </a:t>
            </a:r>
            <a:r>
              <a:rPr lang="ru-RU" sz="2400" dirty="0" smtClean="0">
                <a:solidFill>
                  <a:srgbClr val="002060"/>
                </a:solidFill>
                <a:latin typeface="Times New Roman" pitchFamily="18" charset="0"/>
                <a:cs typeface="Times New Roman" pitchFamily="18" charset="0"/>
              </a:rPr>
              <a:t>Положите параллельно друг другу три бордовые счётные палочки Кюизенера, а справа четыре такого же цвета. Спросите, какая фигура шире, а какая уже.</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dirty="0">
              <a:solidFill>
                <a:srgbClr val="002060"/>
              </a:solidFill>
            </a:endParaRP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381000" y="0"/>
            <a:ext cx="8610600" cy="7755969"/>
          </a:xfrm>
          <a:prstGeom prst="rect">
            <a:avLst/>
          </a:prstGeom>
          <a:noFill/>
        </p:spPr>
        <p:txBody>
          <a:bodyPr wrap="square" rtlCol="0">
            <a:spAutoFit/>
          </a:bodyPr>
          <a:lstStyle/>
          <a:p>
            <a:r>
              <a:rPr lang="ru-RU" sz="2400" b="1" dirty="0" smtClean="0">
                <a:solidFill>
                  <a:srgbClr val="002060"/>
                </a:solidFill>
                <a:latin typeface="Times New Roman" pitchFamily="18" charset="0"/>
                <a:cs typeface="Times New Roman" pitchFamily="18" charset="0"/>
              </a:rPr>
              <a:t>27. </a:t>
            </a:r>
            <a:r>
              <a:rPr lang="ru-RU" sz="2400" dirty="0" smtClean="0">
                <a:solidFill>
                  <a:srgbClr val="002060"/>
                </a:solidFill>
                <a:latin typeface="Times New Roman" pitchFamily="18" charset="0"/>
                <a:cs typeface="Times New Roman" pitchFamily="18" charset="0"/>
              </a:rPr>
              <a:t>Строим </a:t>
            </a:r>
            <a:r>
              <a:rPr lang="ru-RU" sz="2400" dirty="0" smtClean="0">
                <a:solidFill>
                  <a:srgbClr val="002060"/>
                </a:solidFill>
                <a:latin typeface="Times New Roman" pitchFamily="18" charset="0"/>
                <a:cs typeface="Times New Roman" pitchFamily="18" charset="0"/>
              </a:rPr>
              <a:t>из палочек Кюизенера  пирамидку и определяем, какая палочка в самом низу, какая в верху, какая между голубой и жёлтой, под синей, над розовой, какая палочка ниже: бордовая или синяя.</a:t>
            </a:r>
          </a:p>
          <a:p>
            <a:r>
              <a:rPr lang="ru-RU" sz="2400" b="1" dirty="0" smtClean="0">
                <a:solidFill>
                  <a:srgbClr val="002060"/>
                </a:solidFill>
                <a:latin typeface="Times New Roman" pitchFamily="18" charset="0"/>
                <a:cs typeface="Times New Roman" pitchFamily="18" charset="0"/>
              </a:rPr>
              <a:t>28. </a:t>
            </a:r>
            <a:r>
              <a:rPr lang="ru-RU" sz="2400" dirty="0" smtClean="0">
                <a:solidFill>
                  <a:srgbClr val="002060"/>
                </a:solidFill>
                <a:latin typeface="Times New Roman" pitchFamily="18" charset="0"/>
                <a:cs typeface="Times New Roman" pitchFamily="18" charset="0"/>
              </a:rPr>
              <a:t>"Составь </a:t>
            </a:r>
            <a:r>
              <a:rPr lang="ru-RU" sz="2400" dirty="0" smtClean="0">
                <a:solidFill>
                  <a:srgbClr val="002060"/>
                </a:solidFill>
                <a:latin typeface="Times New Roman" pitchFamily="18" charset="0"/>
                <a:cs typeface="Times New Roman" pitchFamily="18" charset="0"/>
              </a:rPr>
              <a:t>два поезда. Первый из розовой и фиолетовой, а второй из голубой и красной</a:t>
            </a:r>
            <a:r>
              <a:rPr lang="ru-RU" sz="2400" dirty="0" smtClean="0">
                <a:solidFill>
                  <a:srgbClr val="002060"/>
                </a:solidFill>
                <a:latin typeface="Times New Roman" pitchFamily="18" charset="0"/>
                <a:cs typeface="Times New Roman" pitchFamily="18" charset="0"/>
              </a:rPr>
              <a:t>".</a:t>
            </a:r>
          </a:p>
          <a:p>
            <a:r>
              <a:rPr lang="ru-RU" sz="2400" b="1" dirty="0" smtClean="0">
                <a:solidFill>
                  <a:srgbClr val="002060"/>
                </a:solidFill>
                <a:latin typeface="Times New Roman" pitchFamily="18" charset="0"/>
                <a:cs typeface="Times New Roman" pitchFamily="18" charset="0"/>
              </a:rPr>
              <a:t>29.  </a:t>
            </a:r>
            <a:r>
              <a:rPr lang="ru-RU" sz="2400" dirty="0" smtClean="0">
                <a:solidFill>
                  <a:srgbClr val="002060"/>
                </a:solidFill>
                <a:latin typeface="Times New Roman" pitchFamily="18" charset="0"/>
                <a:cs typeface="Times New Roman" pitchFamily="18" charset="0"/>
              </a:rPr>
              <a:t>С </a:t>
            </a:r>
            <a:r>
              <a:rPr lang="ru-RU" sz="2400" dirty="0" smtClean="0">
                <a:solidFill>
                  <a:srgbClr val="002060"/>
                </a:solidFill>
                <a:latin typeface="Times New Roman" pitchFamily="18" charset="0"/>
                <a:cs typeface="Times New Roman" pitchFamily="18" charset="0"/>
              </a:rPr>
              <a:t>закрытыми глазами найди в наборе 2 палочки одинаковой длины. Одна из палочек у тебя в руках синяя, а другая тогда какого цвета?"</a:t>
            </a:r>
          </a:p>
          <a:p>
            <a:r>
              <a:rPr lang="ru-RU" sz="2400" b="1" dirty="0" smtClean="0">
                <a:solidFill>
                  <a:srgbClr val="002060"/>
                </a:solidFill>
                <a:latin typeface="Times New Roman" pitchFamily="18" charset="0"/>
                <a:cs typeface="Times New Roman" pitchFamily="18" charset="0"/>
              </a:rPr>
              <a:t>30. </a:t>
            </a:r>
            <a:r>
              <a:rPr lang="ru-RU" sz="2400" dirty="0" smtClean="0">
                <a:solidFill>
                  <a:srgbClr val="002060"/>
                </a:solidFill>
                <a:latin typeface="Times New Roman" pitchFamily="18" charset="0"/>
                <a:cs typeface="Times New Roman" pitchFamily="18" charset="0"/>
              </a:rPr>
              <a:t>"С </a:t>
            </a:r>
            <a:r>
              <a:rPr lang="ru-RU" sz="2400" dirty="0" smtClean="0">
                <a:solidFill>
                  <a:srgbClr val="002060"/>
                </a:solidFill>
                <a:latin typeface="Times New Roman" pitchFamily="18" charset="0"/>
                <a:cs typeface="Times New Roman" pitchFamily="18" charset="0"/>
              </a:rPr>
              <a:t>закрытыми глазами найди 2 палочки разной длины. Если одна из палочек жёлтая, то можешь определить цвет другой палочки?"</a:t>
            </a:r>
          </a:p>
          <a:p>
            <a:r>
              <a:rPr lang="ru-RU" sz="2400" b="1" dirty="0" smtClean="0">
                <a:solidFill>
                  <a:srgbClr val="002060"/>
                </a:solidFill>
                <a:latin typeface="Times New Roman" pitchFamily="18" charset="0"/>
                <a:cs typeface="Times New Roman" pitchFamily="18" charset="0"/>
              </a:rPr>
              <a:t>31.</a:t>
            </a:r>
            <a:r>
              <a:rPr lang="ru-RU" sz="2400" dirty="0" smtClean="0">
                <a:solidFill>
                  <a:srgbClr val="002060"/>
                </a:solidFill>
                <a:latin typeface="Times New Roman" pitchFamily="18" charset="0"/>
                <a:cs typeface="Times New Roman" pitchFamily="18" charset="0"/>
              </a:rPr>
              <a:t> "Составь из палочек каждое из чисел от 11 до 20".</a:t>
            </a:r>
          </a:p>
          <a:p>
            <a:r>
              <a:rPr lang="ru-RU" sz="2400" b="1" dirty="0" smtClean="0">
                <a:solidFill>
                  <a:srgbClr val="002060"/>
                </a:solidFill>
                <a:latin typeface="Times New Roman" pitchFamily="18" charset="0"/>
                <a:cs typeface="Times New Roman" pitchFamily="18" charset="0"/>
              </a:rPr>
              <a:t>32. </a:t>
            </a:r>
            <a:r>
              <a:rPr lang="ru-RU" sz="2400" dirty="0" smtClean="0">
                <a:solidFill>
                  <a:srgbClr val="002060"/>
                </a:solidFill>
                <a:latin typeface="Times New Roman" pitchFamily="18" charset="0"/>
                <a:cs typeface="Times New Roman" pitchFamily="18" charset="0"/>
              </a:rPr>
              <a:t>Нарисуйте на листе бумаги разные геометрические фигуры или буквы и попросите малыша положить красную палочку рядом с буквой "а" или в квадрат.</a:t>
            </a:r>
          </a:p>
          <a:p>
            <a:r>
              <a:rPr lang="ru-RU" sz="2400" dirty="0" smtClean="0">
                <a:solidFill>
                  <a:srgbClr val="002060"/>
                </a:solidFill>
                <a:latin typeface="Times New Roman" pitchFamily="18" charset="0"/>
                <a:cs typeface="Times New Roman" pitchFamily="18" charset="0"/>
              </a:rPr>
              <a:t> </a:t>
            </a:r>
            <a:r>
              <a:rPr lang="ru-RU" sz="2400" b="1" dirty="0" smtClean="0">
                <a:solidFill>
                  <a:srgbClr val="002060"/>
                </a:solidFill>
                <a:latin typeface="Times New Roman" pitchFamily="18" charset="0"/>
                <a:cs typeface="Times New Roman" pitchFamily="18" charset="0"/>
              </a:rPr>
              <a:t>33. </a:t>
            </a:r>
            <a:r>
              <a:rPr lang="ru-RU" sz="2400" dirty="0" smtClean="0">
                <a:solidFill>
                  <a:srgbClr val="002060"/>
                </a:solidFill>
                <a:latin typeface="Times New Roman" pitchFamily="18" charset="0"/>
                <a:cs typeface="Times New Roman" pitchFamily="18" charset="0"/>
              </a:rPr>
              <a:t>Из палочек можно строить лабиринты, какие-то замысловатые узоры, коврики, фигурки.</a:t>
            </a:r>
          </a:p>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dirty="0">
              <a:solidFill>
                <a:srgbClr val="002060"/>
              </a:solidFill>
            </a:endParaRPr>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7000" b="-47000"/>
          </a:stretch>
        </a:blipFill>
        <a:effectLst/>
      </p:bgPr>
    </p:bg>
    <p:spTree>
      <p:nvGrpSpPr>
        <p:cNvPr id="1" name=""/>
        <p:cNvGrpSpPr/>
        <p:nvPr/>
      </p:nvGrpSpPr>
      <p:grpSpPr>
        <a:xfrm>
          <a:off x="0" y="0"/>
          <a:ext cx="0" cy="0"/>
          <a:chOff x="0" y="0"/>
          <a:chExt cx="0" cy="0"/>
        </a:xfrm>
      </p:grpSpPr>
      <p:sp>
        <p:nvSpPr>
          <p:cNvPr id="2" name="TextBox 1"/>
          <p:cNvSpPr txBox="1"/>
          <p:nvPr/>
        </p:nvSpPr>
        <p:spPr>
          <a:xfrm>
            <a:off x="1143000" y="762000"/>
            <a:ext cx="7086600" cy="4062651"/>
          </a:xfrm>
          <a:prstGeom prst="rect">
            <a:avLst/>
          </a:prstGeom>
          <a:noFill/>
        </p:spPr>
        <p:txBody>
          <a:bodyPr wrap="square" rtlCol="0">
            <a:spAutoFit/>
          </a:bodyPr>
          <a:lstStyle/>
          <a:p>
            <a:r>
              <a:rPr lang="ru-RU" sz="2400" dirty="0" smtClean="0">
                <a:solidFill>
                  <a:srgbClr val="002060"/>
                </a:solidFill>
                <a:latin typeface="Times New Roman" pitchFamily="18" charset="0"/>
                <a:cs typeface="Times New Roman" pitchFamily="18" charset="0"/>
              </a:rPr>
              <a:t>Если регулярно играть с ребенком </a:t>
            </a:r>
            <a:r>
              <a:rPr lang="ru-RU" sz="2400" dirty="0" smtClean="0">
                <a:solidFill>
                  <a:srgbClr val="002060"/>
                </a:solidFill>
                <a:latin typeface="Times New Roman" pitchFamily="18" charset="0"/>
                <a:cs typeface="Times New Roman" pitchFamily="18" charset="0"/>
              </a:rPr>
              <a:t>палочками </a:t>
            </a:r>
            <a:r>
              <a:rPr lang="ru-RU" sz="2400" dirty="0" smtClean="0">
                <a:solidFill>
                  <a:srgbClr val="002060"/>
                </a:solidFill>
                <a:latin typeface="Times New Roman" pitchFamily="18" charset="0"/>
                <a:cs typeface="Times New Roman" pitchFamily="18" charset="0"/>
              </a:rPr>
              <a:t>Кюизенера, то  ребенок получит количественные представления, научится определять состав числа, вычислять, конструировать по схеме, значит, учиться в школе ему будет легко. </a:t>
            </a:r>
            <a:endParaRPr lang="ru-RU" sz="2400" dirty="0" smtClean="0">
              <a:solidFill>
                <a:srgbClr val="002060"/>
              </a:solidFill>
              <a:latin typeface="Times New Roman" pitchFamily="18" charset="0"/>
              <a:cs typeface="Times New Roman" pitchFamily="18" charset="0"/>
            </a:endParaRPr>
          </a:p>
          <a:p>
            <a:endParaRPr lang="ru-RU" sz="2400" dirty="0" smtClean="0">
              <a:solidFill>
                <a:srgbClr val="002060"/>
              </a:solidFill>
              <a:latin typeface="Times New Roman" pitchFamily="18" charset="0"/>
              <a:cs typeface="Times New Roman" pitchFamily="18" charset="0"/>
            </a:endParaRPr>
          </a:p>
          <a:p>
            <a:pPr algn="ctr"/>
            <a:r>
              <a:rPr lang="ru-RU" sz="2400" dirty="0" smtClean="0">
                <a:solidFill>
                  <a:srgbClr val="002060"/>
                </a:solidFill>
                <a:latin typeface="Times New Roman" pitchFamily="18" charset="0"/>
                <a:cs typeface="Times New Roman" pitchFamily="18" charset="0"/>
              </a:rPr>
              <a:t>Желаю </a:t>
            </a:r>
            <a:r>
              <a:rPr lang="ru-RU" sz="2400" dirty="0" smtClean="0">
                <a:solidFill>
                  <a:srgbClr val="002060"/>
                </a:solidFill>
                <a:latin typeface="Times New Roman" pitchFamily="18" charset="0"/>
                <a:cs typeface="Times New Roman" pitchFamily="18" charset="0"/>
              </a:rPr>
              <a:t>вам успехов!</a:t>
            </a:r>
          </a:p>
          <a:p>
            <a:r>
              <a:rPr lang="ru-RU" sz="2400" dirty="0" smtClean="0">
                <a:solidFill>
                  <a:srgbClr val="002060"/>
                </a:solidFill>
                <a:latin typeface="Times New Roman" pitchFamily="18" charset="0"/>
                <a:cs typeface="Times New Roman" pitchFamily="18" charset="0"/>
              </a:rPr>
              <a:t> </a:t>
            </a:r>
          </a:p>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dirty="0">
              <a:solidFill>
                <a:srgbClr val="002060"/>
              </a:solidFill>
            </a:endParaRPr>
          </a:p>
        </p:txBody>
      </p:sp>
    </p:spTree>
  </p:cSld>
  <p:clrMapOvr>
    <a:masterClrMapping/>
  </p:clrMapOvr>
  <p:transition>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247</Words>
  <Application>Microsoft Office PowerPoint</Application>
  <PresentationFormat>Экран (4:3)</PresentationFormat>
  <Paragraphs>57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Office Theme</vt:lpstr>
      <vt:lpstr>Консультация для  родителей «Игры  с палочками Кюизенера»</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Консультация для  родителей «Игры  с палочками Кюизенера»</dc:title>
  <dc:creator>Windows</dc:creator>
  <cp:lastModifiedBy>Windows</cp:lastModifiedBy>
  <cp:revision>7</cp:revision>
  <dcterms:created xsi:type="dcterms:W3CDTF">2019-10-30T15:46:22Z</dcterms:created>
  <dcterms:modified xsi:type="dcterms:W3CDTF">2019-10-30T16:28:17Z</dcterms:modified>
</cp:coreProperties>
</file>