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6"/>
  </p:notesMasterIdLst>
  <p:sldIdLst>
    <p:sldId id="256" r:id="rId2"/>
    <p:sldId id="330" r:id="rId3"/>
    <p:sldId id="323" r:id="rId4"/>
    <p:sldId id="327" r:id="rId5"/>
    <p:sldId id="324" r:id="rId6"/>
    <p:sldId id="326" r:id="rId7"/>
    <p:sldId id="331" r:id="rId8"/>
    <p:sldId id="348" r:id="rId9"/>
    <p:sldId id="351" r:id="rId10"/>
    <p:sldId id="333" r:id="rId11"/>
    <p:sldId id="352" r:id="rId12"/>
    <p:sldId id="347" r:id="rId13"/>
    <p:sldId id="355" r:id="rId14"/>
    <p:sldId id="345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DC2"/>
    <a:srgbClr val="21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01" autoAdjust="0"/>
    <p:restoredTop sz="94660"/>
  </p:normalViewPr>
  <p:slideViewPr>
    <p:cSldViewPr>
      <p:cViewPr varScale="1">
        <p:scale>
          <a:sx n="110" d="100"/>
          <a:sy n="110" d="100"/>
        </p:scale>
        <p:origin x="21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освоения программы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Соответствует возрасту</c:v>
                </c:pt>
                <c:pt idx="1">
                  <c:v>Частично соответствует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освоения программы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70C0"/>
              </a:solidFill>
            </a:ln>
          </c:spPr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rgbClr val="0070C0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2060"/>
              </a:solidFill>
              <a:ln w="19050">
                <a:solidFill>
                  <a:srgbClr val="0070C0"/>
                </a:solidFill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Общеобразовательные классы</c:v>
                </c:pt>
                <c:pt idx="1">
                  <c:v>Гимназические классы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34905660377358488"/>
          <c:y val="5.128205128205128E-2"/>
          <c:w val="0.47484276729559749"/>
          <c:h val="0.764102564102564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пропущ. 1 ребенком</c:v>
                </c:pt>
              </c:strCache>
            </c:strRef>
          </c:tx>
          <c:spPr>
            <a:pattFill prst="sphere">
              <a:fgClr>
                <a:srgbClr xmlns:mc="http://schemas.openxmlformats.org/markup-compatibility/2006" xmlns:a14="http://schemas.microsoft.com/office/drawing/2010/main" val="CC99FF" mc:Ignorable="a14" a14:legacySpreadsheetColorIndex="46"/>
              </a:fgClr>
              <a:bgClr>
                <a:srgbClr xmlns:mc="http://schemas.openxmlformats.org/markup-compatibility/2006" xmlns:a14="http://schemas.microsoft.com/office/drawing/2010/main" val="9999FF" mc:Ignorable="a14" a14:legacySpreadsheetColorIndex="24"/>
              </a:bgClr>
            </a:pattFill>
            <a:ln w="12721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Sheet1!$B$2:$D$2</c:f>
              <c:numCache>
                <c:formatCode>d\-mmm</c:formatCode>
                <c:ptCount val="3"/>
                <c:pt idx="0" formatCode="General">
                  <c:v>9</c:v>
                </c:pt>
                <c:pt idx="1">
                  <c:v>7.8</c:v>
                </c:pt>
                <c:pt idx="2" formatCode="General">
                  <c:v>7.6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82276768"/>
        <c:axId val="282273240"/>
        <c:axId val="0"/>
      </c:bar3DChart>
      <c:catAx>
        <c:axId val="28227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8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82273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2273240"/>
        <c:scaling>
          <c:orientation val="minMax"/>
        </c:scaling>
        <c:delete val="0"/>
        <c:axPos val="l"/>
        <c:majorGridlines>
          <c:spPr>
            <a:ln w="318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2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Дни, пропущенные по болезни одним ребенком</a:t>
                </a:r>
              </a:p>
            </c:rich>
          </c:tx>
          <c:layout>
            <c:manualLayout>
              <c:xMode val="edge"/>
              <c:yMode val="edge"/>
              <c:x val="0.18081761006289307"/>
              <c:y val="0.1641025641025641"/>
            </c:manualLayout>
          </c:layout>
          <c:overlay val="0"/>
          <c:spPr>
            <a:noFill/>
            <a:ln w="2544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8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82276768"/>
        <c:crosses val="autoZero"/>
        <c:crossBetween val="between"/>
      </c:valAx>
      <c:spPr>
        <a:noFill/>
        <a:ln w="25442">
          <a:noFill/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</c:spPr>
  <c:txPr>
    <a:bodyPr/>
    <a:lstStyle/>
    <a:p>
      <a:pPr>
        <a:defRPr sz="851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31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78778381349437"/>
          <c:y val="9.6319942945407494E-2"/>
          <c:w val="0.6436094576868624"/>
          <c:h val="0.63023030358199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5029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5029</c:v>
                </c:pt>
                <c:pt idx="1">
                  <c:v>5430</c:v>
                </c:pt>
                <c:pt idx="2">
                  <c:v>5509</c:v>
                </c:pt>
                <c:pt idx="3">
                  <c:v>4956</c:v>
                </c:pt>
                <c:pt idx="4">
                  <c:v>4395</c:v>
                </c:pt>
                <c:pt idx="5">
                  <c:v>4741</c:v>
                </c:pt>
                <c:pt idx="6">
                  <c:v>5283</c:v>
                </c:pt>
                <c:pt idx="7">
                  <c:v>5038</c:v>
                </c:pt>
                <c:pt idx="8">
                  <c:v>5891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282272848"/>
        <c:axId val="279027768"/>
        <c:axId val="0"/>
      </c:bar3DChart>
      <c:catAx>
        <c:axId val="28227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1800000" vert="horz"/>
          <a:lstStyle/>
          <a:p>
            <a:pPr>
              <a:defRPr/>
            </a:pPr>
            <a:endParaRPr lang="ru-RU"/>
          </a:p>
        </c:txPr>
        <c:crossAx val="279027768"/>
        <c:crosses val="autoZero"/>
        <c:auto val="1"/>
        <c:lblAlgn val="ctr"/>
        <c:lblOffset val="100"/>
        <c:noMultiLvlLbl val="0"/>
      </c:catAx>
      <c:valAx>
        <c:axId val="279027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822728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AF53F-A399-4101-B655-975394F0D62B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8E325-AE21-4188-B47B-8DB3DEBA79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E325-AE21-4188-B47B-8DB3DEBA792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26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49E2-97AF-4A51-9087-2D26E37E41E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08B29B0-5624-4982-8F04-14DA41C25E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42973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49E2-97AF-4A51-9087-2D26E37E41E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08B29B0-5624-4982-8F04-14DA41C25E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62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49E2-97AF-4A51-9087-2D26E37E41E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08B29B0-5624-4982-8F04-14DA41C25E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751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49E2-97AF-4A51-9087-2D26E37E41E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08B29B0-5624-4982-8F04-14DA41C25E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13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49E2-97AF-4A51-9087-2D26E37E41E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08B29B0-5624-4982-8F04-14DA41C25E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717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49E2-97AF-4A51-9087-2D26E37E41E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08B29B0-5624-4982-8F04-14DA41C25E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852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49E2-97AF-4A51-9087-2D26E37E41E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29B0-5624-4982-8F04-14DA41C25E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26762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49E2-97AF-4A51-9087-2D26E37E41E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29B0-5624-4982-8F04-14DA41C25E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47373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49E2-97AF-4A51-9087-2D26E37E41E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29B0-5624-4982-8F04-14DA41C25E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59801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49E2-97AF-4A51-9087-2D26E37E41E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08B29B0-5624-4982-8F04-14DA41C25E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49466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49E2-97AF-4A51-9087-2D26E37E41E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08B29B0-5624-4982-8F04-14DA41C25E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62815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49E2-97AF-4A51-9087-2D26E37E41E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08B29B0-5624-4982-8F04-14DA41C25E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56994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49E2-97AF-4A51-9087-2D26E37E41E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29B0-5624-4982-8F04-14DA41C25E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72893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49E2-97AF-4A51-9087-2D26E37E41E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29B0-5624-4982-8F04-14DA41C25E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58917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49E2-97AF-4A51-9087-2D26E37E41E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29B0-5624-4982-8F04-14DA41C25E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3682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49E2-97AF-4A51-9087-2D26E37E41E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08B29B0-5624-4982-8F04-14DA41C25E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10203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549E2-97AF-4A51-9087-2D26E37E41E5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8B29B0-5624-4982-8F04-14DA41C25E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29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madou61.edummr.ru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madou61.edummr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64096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Родительское  собрание</a:t>
            </a:r>
            <a:br>
              <a:rPr lang="ru-RU" dirty="0" smtClean="0"/>
            </a:br>
            <a:r>
              <a:rPr lang="ru-RU" dirty="0" smtClean="0"/>
              <a:t>МАДОУ № 61 «Ромашка»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Сентябрь 2017</a:t>
            </a:r>
            <a:endParaRPr lang="ru-RU" dirty="0"/>
          </a:p>
        </p:txBody>
      </p:sp>
      <p:pic>
        <p:nvPicPr>
          <p:cNvPr id="5122" name="Picture 2" descr="\\DISKSTATION\Romashka\12 - ФОТОАРХИВ\2008-2009\Детский сад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577" y="1916832"/>
            <a:ext cx="5750269" cy="3819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760" y="4437112"/>
            <a:ext cx="1250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СЕНТЯБРЬ 2018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0016" y="57359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cap="all" dirty="0"/>
              <a:t>Публичный доклад о работе </a:t>
            </a:r>
          </a:p>
          <a:p>
            <a:pPr algn="ctr">
              <a:buNone/>
            </a:pPr>
            <a:r>
              <a:rPr lang="ru-RU" b="1" cap="all" dirty="0"/>
              <a:t>МАДОУ № 61 «Ромашка» </a:t>
            </a:r>
          </a:p>
          <a:p>
            <a:pPr algn="ctr">
              <a:buNone/>
            </a:pPr>
            <a:r>
              <a:rPr lang="ru-RU" b="1" cap="all" dirty="0"/>
              <a:t>за 2017 год</a:t>
            </a:r>
            <a:endParaRPr lang="ru-RU" dirty="0"/>
          </a:p>
          <a:p>
            <a:pPr algn="ctr">
              <a:buNone/>
            </a:pPr>
            <a:r>
              <a:rPr lang="ru-RU" b="1" cap="all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720080"/>
          </a:xfrm>
        </p:spPr>
        <p:txBody>
          <a:bodyPr/>
          <a:lstStyle/>
          <a:p>
            <a:pPr algn="ctr"/>
            <a:r>
              <a:rPr lang="ru-RU" sz="2400" b="1" dirty="0">
                <a:latin typeface="Arial Narrow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latin typeface="Arial Narrow"/>
                <a:ea typeface="Times New Roman"/>
                <a:cs typeface="Times New Roman"/>
              </a:rPr>
              <a:t>Кадровое обеспечение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07704" y="1268760"/>
            <a:ext cx="7344816" cy="4752528"/>
          </a:xfrm>
        </p:spPr>
        <p:txBody>
          <a:bodyPr>
            <a:normAutofit fontScale="25000" lnSpcReduction="20000"/>
          </a:bodyPr>
          <a:lstStyle/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u="sng" dirty="0" smtClean="0">
                <a:latin typeface="Arial"/>
                <a:ea typeface="Times New Roman"/>
                <a:cs typeface="Times New Roman"/>
              </a:rPr>
              <a:t>Образовательный </a:t>
            </a:r>
            <a:r>
              <a:rPr lang="ru-RU" sz="6400" b="1" u="sng" dirty="0">
                <a:latin typeface="Arial"/>
                <a:ea typeface="Times New Roman"/>
                <a:cs typeface="Times New Roman"/>
              </a:rPr>
              <a:t>процесс осуществляют </a:t>
            </a:r>
            <a:r>
              <a:rPr lang="ru-RU" sz="6400" b="1" u="sng" dirty="0" smtClean="0">
                <a:latin typeface="Arial"/>
                <a:ea typeface="Times New Roman"/>
                <a:cs typeface="Times New Roman"/>
              </a:rPr>
              <a:t>28 педагогов</a:t>
            </a:r>
            <a:endParaRPr lang="ru-RU" sz="6400" b="1" u="sng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7200" i="1" u="sng" spc="-1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Наличие </a:t>
            </a:r>
            <a:r>
              <a:rPr lang="ru-RU" sz="7200" i="1" u="sng" spc="-15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штате специалистов:</a:t>
            </a:r>
            <a:endParaRPr lang="ru-RU" sz="7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/>
              <a:buChar char=""/>
            </a:pPr>
            <a:r>
              <a:rPr lang="ru-RU" sz="72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учитель-логопед;</a:t>
            </a:r>
            <a:endParaRPr lang="ru-RU" sz="7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/>
              <a:buChar char=""/>
            </a:pPr>
            <a:r>
              <a:rPr lang="ru-RU" sz="72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музыкальный руководитель;</a:t>
            </a:r>
            <a:endParaRPr lang="ru-RU" sz="7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/>
              <a:buChar char=""/>
            </a:pPr>
            <a:r>
              <a:rPr lang="ru-RU" sz="72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инструктор по физкультуре;</a:t>
            </a:r>
            <a:endParaRPr lang="ru-RU" sz="7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/>
              <a:buChar char=""/>
            </a:pPr>
            <a:r>
              <a:rPr lang="ru-RU" sz="72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педагог – психолог;</a:t>
            </a:r>
            <a:endParaRPr lang="ru-RU" sz="7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/>
              <a:buChar char=""/>
            </a:pPr>
            <a:r>
              <a:rPr lang="ru-RU" sz="72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воспитатели</a:t>
            </a:r>
            <a:r>
              <a:rPr lang="ru-RU" sz="7200" spc="-1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ru-RU" sz="7200" spc="-15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7200" i="1" u="sng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Распределение </a:t>
            </a:r>
            <a:r>
              <a:rPr lang="ru-RU" sz="7200" i="1" u="sng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педагогического коллектива по: </a:t>
            </a:r>
            <a:endParaRPr lang="ru-RU" sz="7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7200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7200" i="1" u="sng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Возрасту: </a:t>
            </a:r>
            <a:endParaRPr lang="ru-RU" sz="7200" u="sng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ru-RU" sz="7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 30 лет – </a:t>
            </a:r>
            <a:r>
              <a:rPr lang="en-US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ru-RU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13</a:t>
            </a:r>
            <a:r>
              <a:rPr lang="ru-RU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%);</a:t>
            </a:r>
            <a:endParaRPr lang="ru-RU" sz="800" dirty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ru-RU" sz="7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 30-40 лет - </a:t>
            </a:r>
            <a:r>
              <a:rPr lang="ru-RU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ru-RU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42</a:t>
            </a:r>
            <a:r>
              <a:rPr lang="ru-RU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%);</a:t>
            </a:r>
            <a:endParaRPr lang="ru-RU" sz="800" dirty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ru-RU" sz="7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 40- 50 – </a:t>
            </a:r>
            <a:r>
              <a:rPr lang="en-US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ru-RU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26</a:t>
            </a:r>
            <a:r>
              <a:rPr lang="ru-RU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%);</a:t>
            </a:r>
            <a:endParaRPr lang="ru-RU" sz="800" dirty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ru-RU" sz="7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свыше 50 – </a:t>
            </a:r>
            <a:r>
              <a:rPr lang="en-US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ru-RU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ru-RU" sz="7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%).</a:t>
            </a:r>
            <a:endParaRPr lang="ru-RU" sz="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321668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 Narrow"/>
                <a:ea typeface="Times New Roman"/>
                <a:cs typeface="Times New Roman"/>
              </a:rPr>
              <a:t> </a:t>
            </a:r>
            <a:r>
              <a:rPr lang="ru-RU" sz="3200" b="1" dirty="0">
                <a:latin typeface="Arial Narrow"/>
                <a:ea typeface="Times New Roman"/>
                <a:cs typeface="Times New Roman"/>
              </a:rPr>
              <a:t>К</a:t>
            </a:r>
            <a:r>
              <a:rPr lang="ru-RU" sz="3200" b="1" dirty="0" smtClean="0">
                <a:latin typeface="Arial Narrow"/>
                <a:ea typeface="Times New Roman"/>
                <a:cs typeface="Times New Roman"/>
              </a:rPr>
              <a:t>адровое обеспечение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1340768"/>
            <a:ext cx="8141216" cy="5040560"/>
          </a:xfrm>
        </p:spPr>
        <p:txBody>
          <a:bodyPr>
            <a:normAutofit fontScale="47500" lnSpcReduction="20000"/>
          </a:bodyPr>
          <a:lstStyle/>
          <a:p>
            <a:pPr marL="64008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" lvl="0" indent="0">
              <a:lnSpc>
                <a:spcPct val="115000"/>
              </a:lnSpc>
              <a:spcBef>
                <a:spcPts val="600"/>
              </a:spcBef>
              <a:buClr>
                <a:srgbClr val="C66951"/>
              </a:buClr>
              <a:buNone/>
            </a:pPr>
            <a:r>
              <a:rPr lang="ru-RU" sz="3800" i="1" u="sng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Образованию:</a:t>
            </a:r>
            <a:endParaRPr lang="ru-RU" sz="3800" u="sng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C66951"/>
              </a:buClr>
              <a:buFont typeface="Symbol"/>
              <a:buChar char=""/>
            </a:pP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 высшим педагогическим образованием – 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23 (74,2%);</a:t>
            </a:r>
            <a:endParaRPr lang="ru-RU" sz="38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C66951"/>
              </a:buClr>
              <a:buFont typeface="Symbol"/>
              <a:buChar char=""/>
            </a:pP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 средним специальным педагогическим образованием – 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 (25,8%);</a:t>
            </a:r>
            <a:endParaRPr lang="ru-RU" sz="38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C66951"/>
              </a:buClr>
              <a:buFont typeface="Symbol"/>
              <a:buChar char=""/>
            </a:pP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получающие среднее специальное педагогическое образование – нет;</a:t>
            </a:r>
            <a:endParaRPr lang="ru-RU" sz="38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Clr>
                <a:srgbClr val="C66951"/>
              </a:buClr>
              <a:buFont typeface="Symbol"/>
              <a:buChar char=""/>
            </a:pP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получающие высшее педагогическое образование –  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нет;</a:t>
            </a:r>
          </a:p>
          <a:p>
            <a:pPr marL="45720" lvl="0" indent="0" algn="just">
              <a:lnSpc>
                <a:spcPct val="115000"/>
              </a:lnSpc>
              <a:spcBef>
                <a:spcPts val="600"/>
              </a:spcBef>
              <a:buClr>
                <a:srgbClr val="C66951"/>
              </a:buClr>
              <a:buNone/>
            </a:pP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45720" lvl="0" indent="0" algn="just">
              <a:lnSpc>
                <a:spcPct val="115000"/>
              </a:lnSpc>
              <a:spcBef>
                <a:spcPts val="600"/>
              </a:spcBef>
              <a:buClr>
                <a:srgbClr val="C66951"/>
              </a:buClr>
              <a:buNone/>
            </a:pPr>
            <a:endParaRPr lang="ru-RU" sz="38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lvl="0" indent="0">
              <a:lnSpc>
                <a:spcPct val="115000"/>
              </a:lnSpc>
              <a:spcBef>
                <a:spcPts val="600"/>
              </a:spcBef>
              <a:buClr>
                <a:srgbClr val="C66951"/>
              </a:buClr>
              <a:buNone/>
            </a:pPr>
            <a:r>
              <a:rPr lang="ru-RU" sz="3800" i="1" u="sng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Педагогическому </a:t>
            </a:r>
            <a:r>
              <a:rPr lang="ru-RU" sz="3800" i="1" u="sng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стажу:</a:t>
            </a:r>
            <a:endParaRPr lang="ru-RU" sz="3800" u="sng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ru-RU" sz="3800" dirty="0">
                <a:latin typeface="Arial" panose="020B0604020202020204" pitchFamily="34" charset="0"/>
                <a:ea typeface="Times New Roman" panose="02020603050405020304" pitchFamily="18" charset="0"/>
              </a:rPr>
              <a:t>до 3 лет – 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8 </a:t>
            </a:r>
            <a:r>
              <a:rPr lang="ru-RU" sz="3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26</a:t>
            </a:r>
            <a:r>
              <a:rPr lang="ru-RU" sz="3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800" dirty="0">
                <a:latin typeface="Arial" panose="020B0604020202020204" pitchFamily="34" charset="0"/>
                <a:ea typeface="Times New Roman" panose="02020603050405020304" pitchFamily="18" charset="0"/>
              </a:rPr>
              <a:t>%);</a:t>
            </a:r>
            <a:endParaRPr lang="ru-RU" sz="1900" dirty="0"/>
          </a:p>
          <a:p>
            <a:pPr lvl="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ru-RU" sz="3800" dirty="0">
                <a:latin typeface="Arial" panose="020B0604020202020204" pitchFamily="34" charset="0"/>
                <a:ea typeface="Times New Roman" panose="02020603050405020304" pitchFamily="18" charset="0"/>
              </a:rPr>
              <a:t>от 3 до 10 лет – </a:t>
            </a:r>
            <a:r>
              <a:rPr lang="ru-RU" sz="3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3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32</a:t>
            </a:r>
            <a:r>
              <a:rPr lang="ru-RU" sz="3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800" dirty="0">
                <a:latin typeface="Arial" panose="020B0604020202020204" pitchFamily="34" charset="0"/>
                <a:ea typeface="Times New Roman" panose="02020603050405020304" pitchFamily="18" charset="0"/>
              </a:rPr>
              <a:t>%);</a:t>
            </a:r>
            <a:endParaRPr lang="ru-RU" sz="1900" dirty="0"/>
          </a:p>
          <a:p>
            <a:pPr lvl="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ru-RU" sz="3800" dirty="0">
                <a:latin typeface="Arial" panose="020B0604020202020204" pitchFamily="34" charset="0"/>
                <a:ea typeface="Times New Roman" panose="02020603050405020304" pitchFamily="18" charset="0"/>
              </a:rPr>
              <a:t>от 10 до 20 лет- 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ru-RU" sz="3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26</a:t>
            </a:r>
            <a:r>
              <a:rPr lang="ru-RU" sz="3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,0 </a:t>
            </a:r>
            <a:r>
              <a:rPr lang="ru-RU" sz="3800" dirty="0">
                <a:latin typeface="Arial" panose="020B0604020202020204" pitchFamily="34" charset="0"/>
                <a:ea typeface="Times New Roman" panose="02020603050405020304" pitchFamily="18" charset="0"/>
              </a:rPr>
              <a:t>%);</a:t>
            </a:r>
            <a:endParaRPr lang="ru-RU" sz="1900" dirty="0"/>
          </a:p>
          <a:p>
            <a:pPr lvl="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ru-RU" sz="3800" dirty="0">
                <a:latin typeface="Arial" panose="020B0604020202020204" pitchFamily="34" charset="0"/>
                <a:ea typeface="Times New Roman" panose="02020603050405020304" pitchFamily="18" charset="0"/>
              </a:rPr>
              <a:t>свыше 20 лет </a:t>
            </a:r>
            <a:r>
              <a:rPr lang="ru-RU" sz="3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– 5 (16,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3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800" dirty="0">
                <a:latin typeface="Arial" panose="020B0604020202020204" pitchFamily="34" charset="0"/>
                <a:ea typeface="Times New Roman" panose="02020603050405020304" pitchFamily="18" charset="0"/>
              </a:rPr>
              <a:t>%).</a:t>
            </a:r>
            <a:endParaRPr lang="ru-RU" sz="19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443146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Специалисты  МАДОУ № 61 «Ромашка»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689870"/>
              </p:ext>
            </p:extLst>
          </p:nvPr>
        </p:nvGraphicFramePr>
        <p:xfrm>
          <a:off x="395536" y="1412776"/>
          <a:ext cx="8424936" cy="5344604"/>
        </p:xfrm>
        <a:graphic>
          <a:graphicData uri="http://schemas.openxmlformats.org/drawingml/2006/table">
            <a:tbl>
              <a:tblPr firstRow="1" firstCol="1" bandRow="1"/>
              <a:tblGrid>
                <a:gridCol w="697007"/>
                <a:gridCol w="2191414"/>
                <a:gridCol w="3640883"/>
                <a:gridCol w="1895632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№ п\п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5" marR="4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ФИО специалиста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5" marR="4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Должность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5" marR="4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/>
                          <a:ea typeface="Calibri"/>
                          <a:cs typeface="Times New Roman"/>
                        </a:rPr>
                        <a:t>Группы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5" marR="4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Кристина Сергеевна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Ляхова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Учитель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–логопед (1 корпус)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 6 группы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Татьяна Алексеевна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Леонычева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Учитель –логопед (2 корпус)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10,11 группы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Татьяна Мухарбиевна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Ламкова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Музыкальный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руководитель (1 корпус)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все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группы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Виктория Валерьевна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Свиридова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Музыкальный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руководитель (2 корпус)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все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группы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028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Олегина Виктория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Владимировна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Инструктор по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физкультуре (1 корпус)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4,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5, 6 группы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37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Евгения Ивановна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Мушат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Инструктор по физкультуре (2 корпус)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 11, 12  группы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221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Наталья Викторовна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Разина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Педагог-психолог (1 корпус)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все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группы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Светлана Александровна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Серёжина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Педагог-психолог (2 корпус)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все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группы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62520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267494"/>
            <a:ext cx="8229600" cy="71323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Дополнительные платные услуги в 2018  - 2019 учебном году</a:t>
            </a:r>
            <a:br>
              <a:rPr lang="ru-RU" sz="1800" b="1" dirty="0" smtClean="0"/>
            </a:br>
            <a:r>
              <a:rPr lang="ru-RU" sz="1800" b="1" dirty="0" smtClean="0"/>
              <a:t>1 корпус</a:t>
            </a:r>
            <a:br>
              <a:rPr lang="ru-RU" sz="1800" b="1" dirty="0" smtClean="0"/>
            </a:br>
            <a:endParaRPr lang="ru-RU" sz="1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83363"/>
              </p:ext>
            </p:extLst>
          </p:nvPr>
        </p:nvGraphicFramePr>
        <p:xfrm>
          <a:off x="421196" y="908720"/>
          <a:ext cx="8568952" cy="5438065"/>
        </p:xfrm>
        <a:graphic>
          <a:graphicData uri="http://schemas.openxmlformats.org/drawingml/2006/table">
            <a:tbl>
              <a:tblPr firstRow="1" firstCol="1" bandRow="1"/>
              <a:tblGrid>
                <a:gridCol w="1224136"/>
                <a:gridCol w="1440160"/>
                <a:gridCol w="936104"/>
                <a:gridCol w="1440160"/>
                <a:gridCol w="2088232"/>
                <a:gridCol w="1440160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Занятия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Количество в неделю/месяц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Преподаватель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Стоимость одного занятия/  в месяц  (руб)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4322">
                <a:tc rowSpan="5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Вторая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младшая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группа 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baseline="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(группа № 1)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Крепыш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Инструктор по физкультуре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Виктория Владимировна </a:t>
                      </a:r>
                      <a:r>
                        <a:rPr lang="ru-RU" sz="900" b="1" kern="50" dirty="0" err="1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Олегина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/ 1680.00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6712">
                <a:tc vMerge="1"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Футбол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Тренер по футболу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Сергей Николаевич Федоров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 / 1680.00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432">
                <a:tc vMerge="1"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Хореография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Хореограф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Татьяна Борисовна Потапова 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245 / 1960.00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 vMerge="1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Акварелька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Специалист по ИЗО деятельности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Ирина Александровна Молчанова</a:t>
                      </a: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 / 1680.00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191">
                <a:tc vMerge="1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Фиксики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Учитель-логопед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Кристина Сергеевна Ляхова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/ 1680.00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239">
                <a:tc rowSpan="5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Средняя группа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baseline="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(группы № 2, 3)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Крепыш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Инструктор по физкультуре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Виктория Владимировна </a:t>
                      </a:r>
                      <a:r>
                        <a:rPr lang="ru-RU" sz="900" b="1" kern="50" dirty="0" err="1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Олегина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/ 1680.00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Футбол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Тренер по футболу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Сергей Николаевич Федоров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 / 1680.00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Хореография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Хореограф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Татьяна Борисовна Потапова 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245 / 1960.00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5718">
                <a:tc vMerge="1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Акварелька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Специалист по ИЗО деятельности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Ирина Александровна Молчанова</a:t>
                      </a: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 / 1680.00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7766">
                <a:tc vMerge="1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Фиксики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5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Учитель-логопед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Кристина Сергеевна Ляхова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/ 1680.00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79">
                <a:tc rowSpan="4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Старшая группа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(группы № 4,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Крепыш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Инструктор по физкультуре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Виктория Владимировна </a:t>
                      </a:r>
                      <a:r>
                        <a:rPr lang="ru-RU" sz="900" b="1" kern="50" dirty="0" err="1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Олегина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/ 1680.00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6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Футбол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Тренер по футболу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Сергей Николаевич Федоров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 / 1680.00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Хореография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Хореограф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Татьяна Борисовна Потапова 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245 / 1960.00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 vMerge="1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Акварелька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Специалист по ИЗО деятельности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Ирина Александровна Молчанова</a:t>
                      </a: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 / 1680.00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710">
                <a:tc rowSpan="5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Подготовительная группа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(группа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5)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Подготовка к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школе</a:t>
                      </a: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4/16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Преподаватели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МБОУ </a:t>
                      </a: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СОШ № 28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Оксана Анатольевна Сакулина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200 / 3360,00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Крепыш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Инструктор по физкультуре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Виктория Владимировна </a:t>
                      </a:r>
                      <a:r>
                        <a:rPr lang="ru-RU" sz="900" b="1" kern="50" dirty="0" err="1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Олегина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/ 1680.00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Футбол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Тренер по футболу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Сергей Николаевич Федоров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 / 1680.00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219">
                <a:tc vMerge="1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Хореография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Хореограф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Татьяна Борисовна Потапова 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245 / 1960.00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219">
                <a:tc vMerge="1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Акварелька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Специалист по ИЗО деятельности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Ирина Александровна Молчанова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/ 1680.00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31640" y="634678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hlinkClick r:id="rId2"/>
              </a:rPr>
              <a:t>http://madou61.edummr.ru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98572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195486"/>
            <a:ext cx="8229600" cy="71323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Дополнительные платные услуги в 2018  - 2019 учебном году</a:t>
            </a:r>
            <a:br>
              <a:rPr lang="ru-RU" sz="1800" b="1" dirty="0" smtClean="0"/>
            </a:br>
            <a:r>
              <a:rPr lang="ru-RU" sz="1800" b="1" dirty="0" smtClean="0"/>
              <a:t>2 корпус</a:t>
            </a:r>
            <a:br>
              <a:rPr lang="ru-RU" sz="1800" b="1" dirty="0" smtClean="0"/>
            </a:br>
            <a:endParaRPr lang="ru-RU" sz="1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75058"/>
              </p:ext>
            </p:extLst>
          </p:nvPr>
        </p:nvGraphicFramePr>
        <p:xfrm>
          <a:off x="269721" y="1268760"/>
          <a:ext cx="8568952" cy="4798445"/>
        </p:xfrm>
        <a:graphic>
          <a:graphicData uri="http://schemas.openxmlformats.org/drawingml/2006/table">
            <a:tbl>
              <a:tblPr firstRow="1" firstCol="1" bandRow="1"/>
              <a:tblGrid>
                <a:gridCol w="1224136"/>
                <a:gridCol w="1440160"/>
                <a:gridCol w="936104"/>
                <a:gridCol w="1440160"/>
                <a:gridCol w="2088232"/>
                <a:gridCol w="1440160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Занятия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Количество в неделю/месяц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Преподаватель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Стоимость одного занятия/  в месяц  (руб)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4322">
                <a:tc rowSpan="3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Вторая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младшая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группа 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baseline="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(группа № 9)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Акварелька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Специалист по ИЗО деятельности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Ирина Александровна Молчанова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/ 1680.00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6712">
                <a:tc vMerge="1"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Футбол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Тренер по футболу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Сергей Николаевич Федоров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 / 1680.00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432">
                <a:tc vMerge="1"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Ритмическая Мозаика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Музыкальный руководитель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Татьяна </a:t>
                      </a:r>
                      <a:r>
                        <a:rPr lang="ru-RU" sz="900" b="1" kern="50" dirty="0" err="1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Мухарбиевна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err="1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Ламкова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245 / 1960.00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239">
                <a:tc rowSpan="4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Средняя группа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baseline="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(группы № 8 )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Акварелька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Специалист по ИЗО деятельности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Ирина Александровна Молчанова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/ 1680.00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Футбол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Тренер по футболу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Сергей Николаевич Федоров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 / 1680.00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Ритмическая Мозаика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Музыкальный руководитель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Татьяна </a:t>
                      </a:r>
                      <a:r>
                        <a:rPr lang="ru-RU" sz="900" b="1" kern="50" dirty="0" err="1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Мухарбиевна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err="1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Ламкова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245 / 1960.00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103">
                <a:tc vMerge="1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ЛогоКлуб</a:t>
                      </a:r>
                      <a:endParaRPr lang="ru-RU" sz="900" b="1" kern="50" baseline="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5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Учитель-логопед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Кристина Сергеевна Ляхова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/ 1680.00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79">
                <a:tc rowSpan="4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Старшая группа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(групп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а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№ 11)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Акварелька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Специалист по ИЗО деятельности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Ирина Александровна Молчанова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/ 1680.00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6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Футбол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Тренер по футболу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Сергей Николаевич Федоров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 / 1680.00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Ритмическая Мозаика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Музыкальный руководитель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Татьяна </a:t>
                      </a:r>
                      <a:r>
                        <a:rPr lang="ru-RU" sz="900" b="1" kern="50" dirty="0" err="1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Мухарбиевна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err="1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Ламкова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245 / 1960.00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736">
                <a:tc vMerge="1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ЛогоКлуб</a:t>
                      </a:r>
                      <a:endParaRPr lang="ru-RU" sz="900" b="1" kern="50" baseline="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5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Учитель-логопед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Кристина Сергеевна Ляхова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/ 1680.00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710">
                <a:tc rowSpan="5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Подготовительная группа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(группы № 10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, 12)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Подготовка к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школе</a:t>
                      </a: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4/16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Преподаватели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МБОУ </a:t>
                      </a: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СОШ № 28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Оксана Анатольевна Сакулина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200 / 3360,00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Акварелька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5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Специалист по ИЗО деятельности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Ирина Александровна Молчанова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/ 1680.00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Футбол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Тренер по футболу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Сергей Николаевич Федоров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 / 1680.00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219">
                <a:tc vMerge="1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Ритмическая Мозаика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Музыкальный руководитель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Татьяна </a:t>
                      </a:r>
                      <a:r>
                        <a:rPr lang="ru-RU" sz="900" b="1" kern="50" dirty="0" err="1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Мухарбиевна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err="1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Ламкова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9147" marR="49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245 / 1960.00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219">
                <a:tc vMerge="1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ЛогоКлуб</a:t>
                      </a:r>
                      <a:endParaRPr lang="ru-RU" sz="900" b="1" kern="50" baseline="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5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2/8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Учитель-логопед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Кристина Сергеевна Ляхова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210</a:t>
                      </a:r>
                      <a:r>
                        <a:rPr lang="ru-RU" sz="900" b="1" kern="50" baseline="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5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/ 1680.00</a:t>
                      </a:r>
                      <a:endParaRPr lang="ru-RU" sz="900" b="1" kern="5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6093296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hlinkClick r:id="rId2"/>
              </a:rPr>
              <a:t>http://madou61.edummr.ru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75363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0271" y="692696"/>
            <a:ext cx="8229600" cy="929258"/>
          </a:xfrm>
        </p:spPr>
        <p:txBody>
          <a:bodyPr>
            <a:no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effectLst/>
                <a:latin typeface="Arial Narrow"/>
                <a:ea typeface="Times New Roman"/>
                <a:cs typeface="Times New Roman"/>
              </a:rPr>
              <a:t>Преемственность детского сада и школы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475656" y="1916832"/>
            <a:ext cx="489654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201</a:t>
            </a:r>
            <a:r>
              <a:rPr lang="en-US" sz="2400" b="1" dirty="0" smtClean="0">
                <a:latin typeface="Calibri" panose="020F0502020204030204" pitchFamily="34" charset="0"/>
              </a:rPr>
              <a:t>7</a:t>
            </a:r>
            <a:r>
              <a:rPr lang="ru-RU" sz="2400" b="1" dirty="0" smtClean="0">
                <a:latin typeface="Calibri" panose="020F0502020204030204" pitchFamily="34" charset="0"/>
              </a:rPr>
              <a:t>-201</a:t>
            </a:r>
            <a:r>
              <a:rPr lang="en-US" sz="2400" b="1" dirty="0" smtClean="0">
                <a:latin typeface="Calibri" panose="020F0502020204030204" pitchFamily="34" charset="0"/>
              </a:rPr>
              <a:t>8</a:t>
            </a:r>
            <a:r>
              <a:rPr lang="ru-RU" sz="2400" b="1" dirty="0" smtClean="0">
                <a:latin typeface="Calibri" panose="020F0502020204030204" pitchFamily="34" charset="0"/>
              </a:rPr>
              <a:t> – 8</a:t>
            </a:r>
            <a:r>
              <a:rPr lang="en-US" sz="2400" b="1" dirty="0" smtClean="0">
                <a:latin typeface="Calibri" panose="020F0502020204030204" pitchFamily="34" charset="0"/>
              </a:rPr>
              <a:t>9</a:t>
            </a:r>
            <a:r>
              <a:rPr lang="ru-RU" sz="2400" b="1" dirty="0" smtClean="0">
                <a:latin typeface="Calibri" panose="020F0502020204030204" pitchFamily="34" charset="0"/>
              </a:rPr>
              <a:t> выпускников</a:t>
            </a:r>
          </a:p>
          <a:p>
            <a:endParaRPr lang="ru-RU" dirty="0"/>
          </a:p>
          <a:p>
            <a:r>
              <a:rPr lang="ru-RU" b="1" u="sng" dirty="0" smtClean="0">
                <a:latin typeface="Calibri" panose="020F0502020204030204" pitchFamily="34" charset="0"/>
              </a:rPr>
              <a:t>Уровень освоения программы</a:t>
            </a:r>
            <a:r>
              <a:rPr lang="ru-RU" dirty="0" smtClean="0">
                <a:latin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Соответствует возрасту – 8</a:t>
            </a:r>
            <a:r>
              <a:rPr lang="en-US" dirty="0" smtClean="0">
                <a:latin typeface="Calibri" panose="020F0502020204030204" pitchFamily="34" charset="0"/>
              </a:rPr>
              <a:t>2</a:t>
            </a:r>
            <a:r>
              <a:rPr lang="ru-RU" dirty="0" smtClean="0">
                <a:latin typeface="Calibri" panose="020F0502020204030204" pitchFamily="34" charset="0"/>
              </a:rPr>
              <a:t> (92 %)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Частично соответствует – 7 (8 %)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Не соответствует- 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</a:endParaRPr>
          </a:p>
          <a:p>
            <a:r>
              <a:rPr lang="ru-RU" b="1" u="sng" dirty="0" smtClean="0">
                <a:latin typeface="Calibri" panose="020F0502020204030204" pitchFamily="34" charset="0"/>
              </a:rPr>
              <a:t>Зачислены в 1 классы:</a:t>
            </a:r>
            <a:endParaRPr lang="ru-RU" b="1" u="sng" dirty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Общеобразоват. </a:t>
            </a:r>
            <a:r>
              <a:rPr lang="ru-RU" dirty="0">
                <a:latin typeface="Calibri" panose="020F0502020204030204" pitchFamily="34" charset="0"/>
              </a:rPr>
              <a:t>к</a:t>
            </a:r>
            <a:r>
              <a:rPr lang="ru-RU" dirty="0" smtClean="0">
                <a:latin typeface="Calibri" panose="020F0502020204030204" pitchFamily="34" charset="0"/>
              </a:rPr>
              <a:t>лассы –  </a:t>
            </a:r>
            <a:r>
              <a:rPr lang="en-US" dirty="0" smtClean="0">
                <a:latin typeface="Calibri" panose="020F0502020204030204" pitchFamily="34" charset="0"/>
              </a:rPr>
              <a:t>74</a:t>
            </a:r>
            <a:r>
              <a:rPr lang="ru-RU" dirty="0" smtClean="0">
                <a:latin typeface="Calibri" panose="020F0502020204030204" pitchFamily="34" charset="0"/>
              </a:rPr>
              <a:t> (70 %)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Гимназические классы -  26 (30 %)</a:t>
            </a:r>
            <a:endParaRPr lang="ru-RU" dirty="0">
              <a:latin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02270686"/>
              </p:ext>
            </p:extLst>
          </p:nvPr>
        </p:nvGraphicFramePr>
        <p:xfrm>
          <a:off x="5637373" y="1474515"/>
          <a:ext cx="288032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05886228"/>
              </p:ext>
            </p:extLst>
          </p:nvPr>
        </p:nvGraphicFramePr>
        <p:xfrm>
          <a:off x="5519621" y="3929633"/>
          <a:ext cx="324036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040845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072" y="476672"/>
            <a:ext cx="8568952" cy="1054394"/>
          </a:xfrm>
        </p:spPr>
        <p:txBody>
          <a:bodyPr>
            <a:normAutofit fontScale="90000"/>
          </a:bodyPr>
          <a:lstStyle/>
          <a:p>
            <a:pPr marL="450215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b="1" i="1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Сравнительные показатели </a:t>
            </a:r>
            <a:r>
              <a:rPr lang="ru-RU" sz="2400" b="1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диагностики выпускников логопедической группы</a:t>
            </a:r>
            <a:r>
              <a:rPr lang="ru-RU" sz="2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2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913104"/>
              </p:ext>
            </p:extLst>
          </p:nvPr>
        </p:nvGraphicFramePr>
        <p:xfrm>
          <a:off x="457200" y="1916831"/>
          <a:ext cx="8229600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1481296"/>
                <a:gridCol w="1645920"/>
                <a:gridCol w="1645920"/>
                <a:gridCol w="1645920"/>
              </a:tblGrid>
              <a:tr h="545063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выпущенных детей</a:t>
                      </a:r>
                      <a:endParaRPr lang="ru-RU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2016-2017 учебный год</a:t>
                      </a:r>
                    </a:p>
                    <a:p>
                      <a:pPr algn="ctr"/>
                      <a:r>
                        <a:rPr lang="ru-RU" sz="1800" dirty="0" smtClean="0"/>
                        <a:t>(35 детей)</a:t>
                      </a:r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2017-2018 учебный год</a:t>
                      </a:r>
                    </a:p>
                    <a:p>
                      <a:pPr algn="ctr"/>
                      <a:r>
                        <a:rPr lang="ru-RU" sz="1800" dirty="0" smtClean="0"/>
                        <a:t>(57 детей)</a:t>
                      </a:r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Дети </a:t>
                      </a:r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</a:t>
                      </a:r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Дети </a:t>
                      </a:r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</a:t>
                      </a:r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 нормальной речью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27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77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40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 значительным улучшением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17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56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 улучшения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5,7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16066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540009"/>
            <a:ext cx="8229600" cy="929258"/>
          </a:xfrm>
        </p:spPr>
        <p:txBody>
          <a:bodyPr>
            <a:no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effectLst/>
                <a:latin typeface="Arial Narrow"/>
                <a:ea typeface="Times New Roman"/>
                <a:cs typeface="Times New Roman"/>
              </a:rPr>
              <a:t>Дифференциация детей по группам здоровья (общеразвивающие группы)</a:t>
            </a: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317134"/>
              </p:ext>
            </p:extLst>
          </p:nvPr>
        </p:nvGraphicFramePr>
        <p:xfrm>
          <a:off x="467544" y="2276872"/>
          <a:ext cx="8229601" cy="1800198"/>
        </p:xfrm>
        <a:graphic>
          <a:graphicData uri="http://schemas.openxmlformats.org/drawingml/2006/table">
            <a:tbl>
              <a:tblPr/>
              <a:tblGrid>
                <a:gridCol w="2498947"/>
                <a:gridCol w="2498947"/>
                <a:gridCol w="650309"/>
                <a:gridCol w="650309"/>
                <a:gridCol w="650309"/>
                <a:gridCol w="640390"/>
                <a:gridCol w="640390"/>
              </a:tblGrid>
              <a:tr h="8447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Списочный состав детей  (количество детей)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Группа здоровья (количество детей)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84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Посещающих ДОУ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286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В т.ч. вновь поступивших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150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172006"/>
              </p:ext>
            </p:extLst>
          </p:nvPr>
        </p:nvGraphicFramePr>
        <p:xfrm>
          <a:off x="467544" y="4797152"/>
          <a:ext cx="8229601" cy="1526011"/>
        </p:xfrm>
        <a:graphic>
          <a:graphicData uri="http://schemas.openxmlformats.org/drawingml/2006/table">
            <a:tbl>
              <a:tblPr/>
              <a:tblGrid>
                <a:gridCol w="2498947"/>
                <a:gridCol w="2498947"/>
                <a:gridCol w="650309"/>
                <a:gridCol w="650309"/>
                <a:gridCol w="650309"/>
                <a:gridCol w="640390"/>
                <a:gridCol w="640390"/>
              </a:tblGrid>
              <a:tr h="2395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Списочный состав детей  (количество детей)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Группа здоровья (количество детей)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95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Посещающих ДОУ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353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4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В т.ч. вновь поступивших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147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53" marR="66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18829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13576" cy="1584176"/>
          </a:xfrm>
        </p:spPr>
        <p:txBody>
          <a:bodyPr>
            <a:normAutofit/>
          </a:bodyPr>
          <a:lstStyle/>
          <a:p>
            <a:pPr indent="450215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b="1" i="1" dirty="0" smtClean="0">
                <a:effectLst/>
                <a:latin typeface="Arial Narrow"/>
                <a:ea typeface="Times New Roman"/>
                <a:cs typeface="Times New Roman"/>
              </a:rPr>
              <a:t>Среднее </a:t>
            </a:r>
            <a:r>
              <a:rPr lang="ru-RU" sz="2400" b="1" i="1" dirty="0">
                <a:effectLst/>
                <a:latin typeface="Arial Narrow"/>
                <a:ea typeface="Times New Roman"/>
                <a:cs typeface="Times New Roman"/>
              </a:rPr>
              <a:t>количество дней, пропущенных по болезни в расчете на 1 ребенка в год (в динамике за </a:t>
            </a:r>
            <a:r>
              <a:rPr lang="ru-RU" sz="2400" b="1" i="1" dirty="0" smtClean="0">
                <a:effectLst/>
                <a:latin typeface="Arial Narrow"/>
                <a:ea typeface="Times New Roman"/>
                <a:cs typeface="Times New Roman"/>
              </a:rPr>
              <a:t>3 года):</a:t>
            </a: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865596"/>
              </p:ext>
            </p:extLst>
          </p:nvPr>
        </p:nvGraphicFramePr>
        <p:xfrm>
          <a:off x="539552" y="1916832"/>
          <a:ext cx="8229600" cy="210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6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                       </a:t>
                      </a:r>
                      <a:r>
                        <a:rPr lang="ru-RU" sz="16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Год 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детей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Пропущено одним ребенком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Пропущено одним ребенком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Пропущено одним ребенком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178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286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353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7,6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670299"/>
              </p:ext>
            </p:extLst>
          </p:nvPr>
        </p:nvGraphicFramePr>
        <p:xfrm>
          <a:off x="1043608" y="4149080"/>
          <a:ext cx="7128792" cy="217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948964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5282"/>
          </a:xfrm>
        </p:spPr>
        <p:txBody>
          <a:bodyPr>
            <a:noAutofit/>
          </a:bodyPr>
          <a:lstStyle/>
          <a:p>
            <a:pPr indent="450215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b="1" i="1" dirty="0">
                <a:effectLst/>
                <a:latin typeface="Arial Narrow"/>
                <a:ea typeface="Times New Roman"/>
                <a:cs typeface="Times New Roman"/>
              </a:rPr>
              <a:t>Динамика  посещаемости по месяцам </a:t>
            </a:r>
            <a:r>
              <a:rPr lang="ru-RU" sz="2400" b="1" i="1" dirty="0" smtClean="0">
                <a:effectLst/>
                <a:latin typeface="Arial Narrow"/>
                <a:ea typeface="Times New Roman"/>
                <a:cs typeface="Times New Roman"/>
              </a:rPr>
              <a:t/>
            </a:r>
            <a:br>
              <a:rPr lang="ru-RU" sz="2400" b="1" i="1" dirty="0" smtClean="0">
                <a:effectLst/>
                <a:latin typeface="Arial Narrow"/>
                <a:ea typeface="Times New Roman"/>
                <a:cs typeface="Times New Roman"/>
              </a:rPr>
            </a:br>
            <a:r>
              <a:rPr lang="ru-RU" sz="2400" b="1" i="1" dirty="0" smtClean="0">
                <a:effectLst/>
                <a:latin typeface="Arial Narrow"/>
                <a:ea typeface="Times New Roman"/>
                <a:cs typeface="Times New Roman"/>
              </a:rPr>
              <a:t>2017 </a:t>
            </a:r>
            <a:r>
              <a:rPr lang="ru-RU" sz="2400" b="1" i="1" dirty="0">
                <a:effectLst/>
                <a:latin typeface="Arial Narrow"/>
                <a:ea typeface="Times New Roman"/>
                <a:cs typeface="Times New Roman"/>
              </a:rPr>
              <a:t>- </a:t>
            </a:r>
            <a:r>
              <a:rPr lang="ru-RU" sz="2400" b="1" i="1" dirty="0" smtClean="0">
                <a:effectLst/>
                <a:latin typeface="Arial Narrow"/>
                <a:ea typeface="Times New Roman"/>
                <a:cs typeface="Times New Roman"/>
              </a:rPr>
              <a:t>2018 </a:t>
            </a:r>
            <a:r>
              <a:rPr lang="ru-RU" sz="2400" b="1" i="1" dirty="0">
                <a:effectLst/>
                <a:latin typeface="Arial Narrow"/>
                <a:ea typeface="Times New Roman"/>
                <a:cs typeface="Times New Roman"/>
              </a:rPr>
              <a:t>учебного года:</a:t>
            </a: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487464"/>
              </p:ext>
            </p:extLst>
          </p:nvPr>
        </p:nvGraphicFramePr>
        <p:xfrm>
          <a:off x="539552" y="1844824"/>
          <a:ext cx="8208912" cy="2448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713"/>
                <a:gridCol w="849777"/>
                <a:gridCol w="757753"/>
                <a:gridCol w="698062"/>
                <a:gridCol w="759411"/>
                <a:gridCol w="693917"/>
                <a:gridCol w="787599"/>
                <a:gridCol w="771512"/>
                <a:gridCol w="720080"/>
                <a:gridCol w="792088"/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Месяцы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Сентябрь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Октябрь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Ноябрь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Декабрь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Январь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Февраль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Март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Апрель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Май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детодней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5029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5430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4956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4741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5038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433550"/>
              </p:ext>
            </p:extLst>
          </p:nvPr>
        </p:nvGraphicFramePr>
        <p:xfrm>
          <a:off x="827584" y="4365104"/>
          <a:ext cx="74888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988988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71400"/>
            <a:ext cx="7488832" cy="1440160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 smtClean="0">
                <a:effectLst/>
                <a:latin typeface="Arial Narrow"/>
                <a:ea typeface="Times New Roman"/>
                <a:cs typeface="Times New Roman"/>
              </a:rPr>
              <a:t/>
            </a:r>
            <a:br>
              <a:rPr lang="ru-RU" sz="1800" b="1" i="1" dirty="0" smtClean="0">
                <a:effectLst/>
                <a:latin typeface="Arial Narrow"/>
                <a:ea typeface="Times New Roman"/>
                <a:cs typeface="Times New Roman"/>
              </a:rPr>
            </a:br>
            <a:r>
              <a:rPr lang="ru-RU" sz="2400" b="1" i="1" dirty="0" smtClean="0">
                <a:effectLst/>
                <a:latin typeface="Arial Narrow"/>
                <a:ea typeface="Times New Roman"/>
                <a:cs typeface="Times New Roman"/>
              </a:rPr>
              <a:t>Достижения воспитанников и педагогов </a:t>
            </a:r>
            <a:r>
              <a:rPr lang="ru-RU" sz="2400" b="1" i="1" dirty="0">
                <a:effectLst/>
                <a:latin typeface="Arial Narrow"/>
                <a:ea typeface="Times New Roman"/>
                <a:cs typeface="Times New Roman"/>
              </a:rPr>
              <a:t>образовательного </a:t>
            </a:r>
            <a:r>
              <a:rPr lang="ru-RU" sz="2400" b="1" i="1" dirty="0" smtClean="0">
                <a:effectLst/>
                <a:latin typeface="Arial Narrow"/>
                <a:ea typeface="Times New Roman"/>
                <a:cs typeface="Times New Roman"/>
              </a:rPr>
              <a:t>учреждения </a:t>
            </a:r>
            <a:r>
              <a:rPr lang="ru-RU" sz="2400" b="1" i="1" dirty="0" smtClean="0">
                <a:latin typeface="Arial Narrow"/>
                <a:ea typeface="Times New Roman"/>
                <a:cs typeface="Times New Roman"/>
              </a:rPr>
              <a:t>за 2016-2017 учебный год</a:t>
            </a: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i="1" u="sng" dirty="0" smtClean="0">
                <a:effectLst/>
                <a:latin typeface="Arial Narrow"/>
                <a:ea typeface="Times New Roman"/>
                <a:cs typeface="Times New Roman"/>
              </a:rPr>
              <a:t> 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805150"/>
              </p:ext>
            </p:extLst>
          </p:nvPr>
        </p:nvGraphicFramePr>
        <p:xfrm>
          <a:off x="743518" y="980728"/>
          <a:ext cx="786093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5952062"/>
                <a:gridCol w="1700588"/>
              </a:tblGrid>
              <a:tr h="25626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630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Конкурс рисунка и прикладного творчества, посвященного Дню матери (номинация «Я сама»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30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Конкурс рисунка и прикладного творчества «Рождественские кружева» (номинация «Творческий родитель»)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30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Конкурс прикладного творчества «Пасхальные мотивы» (номинация «Я и родитель»)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28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Фестиваль детского творчества «Звездный калейдоскоп» </a:t>
                      </a:r>
                    </a:p>
                    <a:p>
                      <a:pPr lvl="0"/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84984"/>
            <a:ext cx="5945229" cy="34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6488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738895"/>
              </p:ext>
            </p:extLst>
          </p:nvPr>
        </p:nvGraphicFramePr>
        <p:xfrm>
          <a:off x="395536" y="980728"/>
          <a:ext cx="8496945" cy="317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4"/>
                <a:gridCol w="6443517"/>
                <a:gridCol w="1841004"/>
              </a:tblGrid>
              <a:tr h="15641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1976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Всероссийский детский конкурс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«Весёлые буквы»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76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Всероссийский детский конкурс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«Полосатое путешествие»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</a:p>
                  </a:txBody>
                  <a:tcPr/>
                </a:tc>
              </a:tr>
              <a:tr h="1976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Всероссийский детский конкурс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«Лесная математика»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</a:p>
                  </a:txBody>
                  <a:tcPr/>
                </a:tc>
              </a:tr>
              <a:tr h="3040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Всероссийский детский конкурс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«Горжусь Россией!»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</a:p>
                  </a:txBody>
                  <a:tcPr anchor="ctr"/>
                </a:tc>
              </a:tr>
              <a:tr h="15901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акции «Наш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лес.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Посади свое дерево»</a:t>
                      </a:r>
                      <a:endParaRPr lang="ru-RU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31640" y="4462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Arial Narrow"/>
                <a:ea typeface="Times New Roman"/>
                <a:cs typeface="Times New Roman"/>
              </a:rPr>
              <a:t>Достижения воспитанников и педагогов образовательного учреждения за </a:t>
            </a:r>
            <a:r>
              <a:rPr lang="ru-RU" sz="2400" b="1" i="1" dirty="0" smtClean="0">
                <a:latin typeface="Arial Narrow"/>
                <a:ea typeface="Times New Roman"/>
                <a:cs typeface="Times New Roman"/>
              </a:rPr>
              <a:t>2016-2017 </a:t>
            </a:r>
            <a:r>
              <a:rPr lang="ru-RU" sz="2400" b="1" i="1" dirty="0">
                <a:latin typeface="Arial Narrow"/>
                <a:ea typeface="Times New Roman"/>
                <a:cs typeface="Times New Roman"/>
              </a:rPr>
              <a:t>учебный год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6081424" cy="37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5451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504056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effectLst/>
                <a:latin typeface="Arial Narrow"/>
                <a:ea typeface="Times New Roman"/>
                <a:cs typeface="Times New Roman"/>
              </a:rPr>
              <a:t>Достижения воспитанников и педагогов </a:t>
            </a:r>
            <a:r>
              <a:rPr lang="ru-RU" sz="2400" b="1" i="1" dirty="0">
                <a:effectLst/>
                <a:latin typeface="Arial Narrow"/>
                <a:ea typeface="Times New Roman"/>
                <a:cs typeface="Times New Roman"/>
              </a:rPr>
              <a:t>образовательного </a:t>
            </a:r>
            <a:r>
              <a:rPr lang="ru-RU" sz="2400" b="1" i="1" dirty="0" smtClean="0">
                <a:effectLst/>
                <a:latin typeface="Arial Narrow"/>
                <a:ea typeface="Times New Roman"/>
                <a:cs typeface="Times New Roman"/>
              </a:rPr>
              <a:t>учреждения </a:t>
            </a:r>
            <a:r>
              <a:rPr lang="ru-RU" sz="2400" b="1" i="1" dirty="0" smtClean="0">
                <a:latin typeface="Arial Narrow"/>
                <a:ea typeface="Times New Roman"/>
                <a:cs typeface="Times New Roman"/>
              </a:rPr>
              <a:t>за 201</a:t>
            </a:r>
            <a:r>
              <a:rPr lang="en-US" sz="2400" b="1" i="1" dirty="0" smtClean="0">
                <a:latin typeface="Arial Narrow"/>
                <a:ea typeface="Times New Roman"/>
                <a:cs typeface="Times New Roman"/>
              </a:rPr>
              <a:t>7</a:t>
            </a:r>
            <a:r>
              <a:rPr lang="ru-RU" sz="2400" b="1" i="1" dirty="0" smtClean="0">
                <a:latin typeface="Arial Narrow"/>
                <a:ea typeface="Times New Roman"/>
                <a:cs typeface="Times New Roman"/>
              </a:rPr>
              <a:t>-201</a:t>
            </a:r>
            <a:r>
              <a:rPr lang="en-US" sz="2400" b="1" i="1" dirty="0" smtClean="0">
                <a:latin typeface="Arial Narrow"/>
                <a:ea typeface="Times New Roman"/>
                <a:cs typeface="Times New Roman"/>
              </a:rPr>
              <a:t>8</a:t>
            </a:r>
            <a:r>
              <a:rPr lang="ru-RU" sz="2400" b="1" i="1" dirty="0" smtClean="0">
                <a:latin typeface="Arial Narrow"/>
                <a:ea typeface="Times New Roman"/>
                <a:cs typeface="Times New Roman"/>
              </a:rPr>
              <a:t> учебный год</a:t>
            </a: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i="1" u="sng" dirty="0" smtClean="0">
                <a:effectLst/>
                <a:latin typeface="Arial Narrow"/>
                <a:ea typeface="Times New Roman"/>
                <a:cs typeface="Times New Roman"/>
              </a:rPr>
              <a:t> 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56568"/>
              </p:ext>
            </p:extLst>
          </p:nvPr>
        </p:nvGraphicFramePr>
        <p:xfrm>
          <a:off x="310558" y="1556792"/>
          <a:ext cx="8568952" cy="4616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954"/>
                <a:gridCol w="8021998"/>
              </a:tblGrid>
              <a:tr h="25635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  <a:tr h="5127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районного методического объединения для заведующих ДОУ по теме: «Современный руководитель ДОУ» (заведующий МАДОУ № 61 «Ромашка» Л.П. Маслова)</a:t>
                      </a:r>
                    </a:p>
                  </a:txBody>
                  <a:tcPr/>
                </a:tc>
              </a:tr>
              <a:tr h="5127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районного методического объединения для учителей логопедов по теме: 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Нейро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-логопедическая коррекция речевых нарушений у детей старшего дошкольного возраста в рамках реализации ФГОС ДО» (учителя-логопеды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Т.А.Леонычева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К.С. Ляхова)</a:t>
                      </a:r>
                    </a:p>
                  </a:txBody>
                  <a:tcPr/>
                </a:tc>
              </a:tr>
              <a:tr h="6134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районного методического объединения для педагогов-психологов по теме: «Арт-терапия в работе психолога с детьми дошкольного возраста» (педагог-психолог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Н.В.Разина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открытых занятий педагогами ДОУ для студентов РГГУ (Российского Государственного Гуманитарного Университета)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районного методического объединения для воспитателей логопедических групп по теме: «Современные технологии сенсорного воспитания в ДОУ» ( воспитатель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Р.А.Соколенко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районных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конкурсах в рамках реализации Программы «Разговор о правильном питании».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экологической акции «Покормите птиц зимой»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4457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2255</TotalTime>
  <Words>1359</Words>
  <Application>Microsoft Office PowerPoint</Application>
  <PresentationFormat>Экран (4:3)</PresentationFormat>
  <Paragraphs>498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SimSun</vt:lpstr>
      <vt:lpstr>Arial</vt:lpstr>
      <vt:lpstr>Arial Cyr</vt:lpstr>
      <vt:lpstr>Arial Narrow</vt:lpstr>
      <vt:lpstr>Calibri</vt:lpstr>
      <vt:lpstr>Century Gothic</vt:lpstr>
      <vt:lpstr>Symbol</vt:lpstr>
      <vt:lpstr>Times New Roman</vt:lpstr>
      <vt:lpstr>Wingdings 3</vt:lpstr>
      <vt:lpstr>Легкий дым</vt:lpstr>
      <vt:lpstr>Родительское  собрание МАДОУ № 61 «Ромашка»</vt:lpstr>
      <vt:lpstr>Преемственность детского сада и школы </vt:lpstr>
      <vt:lpstr>Сравнительные показатели диагностики выпускников логопедической группы </vt:lpstr>
      <vt:lpstr>Дифференциация детей по группам здоровья (общеразвивающие группы) </vt:lpstr>
      <vt:lpstr>Среднее количество дней, пропущенных по болезни в расчете на 1 ребенка в год (в динамике за 3 года): </vt:lpstr>
      <vt:lpstr>Динамика  посещаемости по месяцам  2017 - 2018 учебного года: </vt:lpstr>
      <vt:lpstr> Достижения воспитанников и педагогов образовательного учреждения за 2016-2017 учебный год    </vt:lpstr>
      <vt:lpstr>Презентация PowerPoint</vt:lpstr>
      <vt:lpstr>Достижения воспитанников и педагогов образовательного учреждения за 2017-2018 учебный год    </vt:lpstr>
      <vt:lpstr> Кадровое обеспечение</vt:lpstr>
      <vt:lpstr> Кадровое обеспечение</vt:lpstr>
      <vt:lpstr>Специалисты  МАДОУ № 61 «Ромашка»</vt:lpstr>
      <vt:lpstr>Дополнительные платные услуги в 2018  - 2019 учебном году 1 корпус </vt:lpstr>
      <vt:lpstr>Дополнительные платные услуги в 2018  - 2019 учебном году 2 корпус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Фомичева</dc:creator>
  <cp:lastModifiedBy>User</cp:lastModifiedBy>
  <cp:revision>227</cp:revision>
  <cp:lastPrinted>2018-09-04T06:50:31Z</cp:lastPrinted>
  <dcterms:created xsi:type="dcterms:W3CDTF">2010-11-11T07:06:03Z</dcterms:created>
  <dcterms:modified xsi:type="dcterms:W3CDTF">2018-09-06T12:05:41Z</dcterms:modified>
</cp:coreProperties>
</file>